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9" r:id="rId6"/>
    <p:sldMasterId id="2147483773" r:id="rId7"/>
    <p:sldMasterId id="2147483786" r:id="rId8"/>
  </p:sldMasterIdLst>
  <p:notesMasterIdLst>
    <p:notesMasterId r:id="rId57"/>
  </p:notesMasterIdLst>
  <p:handoutMasterIdLst>
    <p:handoutMasterId r:id="rId58"/>
  </p:handoutMasterIdLst>
  <p:sldIdLst>
    <p:sldId id="4853" r:id="rId9"/>
    <p:sldId id="4567" r:id="rId10"/>
    <p:sldId id="4506" r:id="rId11"/>
    <p:sldId id="4806" r:id="rId12"/>
    <p:sldId id="4603" r:id="rId13"/>
    <p:sldId id="4782" r:id="rId14"/>
    <p:sldId id="4839" r:id="rId15"/>
    <p:sldId id="4807" r:id="rId16"/>
    <p:sldId id="4855" r:id="rId17"/>
    <p:sldId id="4605" r:id="rId18"/>
    <p:sldId id="4843" r:id="rId19"/>
    <p:sldId id="4817" r:id="rId20"/>
    <p:sldId id="4821" r:id="rId21"/>
    <p:sldId id="4846" r:id="rId22"/>
    <p:sldId id="4845" r:id="rId23"/>
    <p:sldId id="4848" r:id="rId24"/>
    <p:sldId id="4847" r:id="rId25"/>
    <p:sldId id="4618" r:id="rId26"/>
    <p:sldId id="4619" r:id="rId27"/>
    <p:sldId id="4620" r:id="rId28"/>
    <p:sldId id="4808" r:id="rId29"/>
    <p:sldId id="4509" r:id="rId30"/>
    <p:sldId id="4816" r:id="rId31"/>
    <p:sldId id="4825" r:id="rId32"/>
    <p:sldId id="4573" r:id="rId33"/>
    <p:sldId id="4521" r:id="rId34"/>
    <p:sldId id="4564" r:id="rId35"/>
    <p:sldId id="4526" r:id="rId36"/>
    <p:sldId id="4569" r:id="rId37"/>
    <p:sldId id="4568" r:id="rId38"/>
    <p:sldId id="4810" r:id="rId39"/>
    <p:sldId id="4856" r:id="rId40"/>
    <p:sldId id="4849" r:id="rId41"/>
    <p:sldId id="4850" r:id="rId42"/>
    <p:sldId id="4831" r:id="rId43"/>
    <p:sldId id="4793" r:id="rId44"/>
    <p:sldId id="4827" r:id="rId45"/>
    <p:sldId id="4819" r:id="rId46"/>
    <p:sldId id="4790" r:id="rId47"/>
    <p:sldId id="4812" r:id="rId48"/>
    <p:sldId id="4795" r:id="rId49"/>
    <p:sldId id="4852" r:id="rId50"/>
    <p:sldId id="4597" r:id="rId51"/>
    <p:sldId id="4673" r:id="rId52"/>
    <p:sldId id="4804" r:id="rId53"/>
    <p:sldId id="4742" r:id="rId54"/>
    <p:sldId id="4832" r:id="rId55"/>
    <p:sldId id="4854" r:id="rId56"/>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0E7C63-86F0-AC57-2556-27B3FF6963FB}" name="Elise Brown" initials="EB" userId="S::elise.brown@rhdhv.com::21a87bb0-22d8-4408-b2bc-bd0a10c713b5" providerId="AD"/>
  <p188:author id="{8E52C48A-FB25-1F7B-0A9E-E1EC214D559B}" name="Shaun Chamberlain" initials="SC" userId="S::shaun.chamberlain@rhdhv.com::d4536994-2aaa-4f14-831c-35ea7872bbae" providerId="AD"/>
  <p188:author id="{45C15EA6-3806-36A5-97ED-1B917254B824}" name="Laura Bergsma" initials="LB" userId="S::laura.bergsma@rhdhv.com::5dbd35e7-7dc1-4a15-b892-d46db22a9897" providerId="AD"/>
  <p188:author id="{818B80A8-A3CD-7550-FE06-D56F07D18EB2}" name="Martijn Schlepers" initials="MS" userId="S::martijn.schlepers@rhdhv.com::7ed9b63c-3ba2-4578-bf68-e16cd5f317e0" providerId="AD"/>
  <p188:author id="{FED039BD-1721-6710-66E0-CD611E5ED3CA}" name="Tanim Istiaque" initials="TI" userId="S::tanim.istiaque@gca.org::af8cdb1c-634a-45e5-8d71-48a85b6975d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rry Momber" initials="GM" lastIdx="3" clrIdx="0">
    <p:extLst>
      <p:ext uri="{19B8F6BF-5375-455C-9EA6-DF929625EA0E}">
        <p15:presenceInfo xmlns:p15="http://schemas.microsoft.com/office/powerpoint/2012/main" userId="S::garry.momber@maritimearchaeologytrust.org::85177247-837a-47a7-8f9c-93815ebdf9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574C"/>
    <a:srgbClr val="424142"/>
    <a:srgbClr val="466748"/>
    <a:srgbClr val="68934F"/>
    <a:srgbClr val="8DA15D"/>
    <a:srgbClr val="B3BB8E"/>
    <a:srgbClr val="C1CA9A"/>
    <a:srgbClr val="575656"/>
    <a:srgbClr val="F6F6F6"/>
    <a:srgbClr val="E7EA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07"/>
    <p:restoredTop sz="90051" autoAdjust="0"/>
  </p:normalViewPr>
  <p:slideViewPr>
    <p:cSldViewPr snapToGrid="0">
      <p:cViewPr varScale="1">
        <p:scale>
          <a:sx n="91" d="100"/>
          <a:sy n="91" d="100"/>
        </p:scale>
        <p:origin x="3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0C8404-7326-DA45-91F7-C0BD35782CB7}" type="doc">
      <dgm:prSet loTypeId="urn:microsoft.com/office/officeart/2005/8/layout/list1" loCatId="" qsTypeId="urn:microsoft.com/office/officeart/2005/8/quickstyle/simple1" qsCatId="simple" csTypeId="urn:microsoft.com/office/officeart/2005/8/colors/accent1_1" csCatId="accent1" phldr="1"/>
      <dgm:spPr/>
      <dgm:t>
        <a:bodyPr/>
        <a:lstStyle/>
        <a:p>
          <a:endParaRPr lang="en-US"/>
        </a:p>
      </dgm:t>
    </dgm:pt>
    <dgm:pt modelId="{4CF6B946-6E17-914B-8488-FBB1126A9A3A}">
      <dgm:prSet phldrT="[Text]"/>
      <dgm:spPr/>
      <dgm:t>
        <a:bodyPr/>
        <a:lstStyle/>
        <a:p>
          <a:r>
            <a:rPr lang="fr-FR" noProof="0" dirty="0"/>
            <a:t>Reduction du risque des évènements liés au climat</a:t>
          </a:r>
        </a:p>
      </dgm:t>
    </dgm:pt>
    <dgm:pt modelId="{67F6521D-5FF8-FE43-B5D2-C399D8C503F4}" type="parTrans" cxnId="{4499513A-40EE-BE45-A67E-93E936B9DC30}">
      <dgm:prSet/>
      <dgm:spPr/>
      <dgm:t>
        <a:bodyPr/>
        <a:lstStyle/>
        <a:p>
          <a:endParaRPr lang="en-US"/>
        </a:p>
      </dgm:t>
    </dgm:pt>
    <dgm:pt modelId="{0086A0F4-8292-CC4C-9908-3E002AF86EDF}" type="sibTrans" cxnId="{4499513A-40EE-BE45-A67E-93E936B9DC30}">
      <dgm:prSet/>
      <dgm:spPr/>
      <dgm:t>
        <a:bodyPr/>
        <a:lstStyle/>
        <a:p>
          <a:endParaRPr lang="en-US"/>
        </a:p>
      </dgm:t>
    </dgm:pt>
    <dgm:pt modelId="{8FFA79EF-25F3-F24D-8A75-310ECBD703ED}">
      <dgm:prSet phldrT="[Text]"/>
      <dgm:spPr/>
      <dgm:t>
        <a:bodyPr/>
        <a:lstStyle/>
        <a:p>
          <a:r>
            <a:rPr lang="fr-FR" noProof="0" dirty="0"/>
            <a:t>Prévenir l’exposition (éviter)</a:t>
          </a:r>
        </a:p>
      </dgm:t>
    </dgm:pt>
    <dgm:pt modelId="{3AE84BE9-473A-0244-AC06-82ED6A1D5203}" type="parTrans" cxnId="{B85AA188-B731-6F45-90D3-69724F951AC0}">
      <dgm:prSet/>
      <dgm:spPr/>
      <dgm:t>
        <a:bodyPr/>
        <a:lstStyle/>
        <a:p>
          <a:endParaRPr lang="en-US"/>
        </a:p>
      </dgm:t>
    </dgm:pt>
    <dgm:pt modelId="{1DB3C34D-BDCC-0B4C-9338-6CA33C07A29F}" type="sibTrans" cxnId="{B85AA188-B731-6F45-90D3-69724F951AC0}">
      <dgm:prSet/>
      <dgm:spPr/>
      <dgm:t>
        <a:bodyPr/>
        <a:lstStyle/>
        <a:p>
          <a:endParaRPr lang="en-US"/>
        </a:p>
      </dgm:t>
    </dgm:pt>
    <dgm:pt modelId="{000AF027-506F-6E41-A24B-10405A168960}">
      <dgm:prSet phldrT="[Text]"/>
      <dgm:spPr/>
      <dgm:t>
        <a:bodyPr/>
        <a:lstStyle/>
        <a:p>
          <a:r>
            <a:rPr lang="fr-FR" noProof="0" dirty="0"/>
            <a:t>Eloignement des zones à risque (retrait)</a:t>
          </a:r>
        </a:p>
      </dgm:t>
    </dgm:pt>
    <dgm:pt modelId="{F4F04F46-5627-6542-8D9D-D97CA55448EF}" type="parTrans" cxnId="{A9335A2A-3B42-7C49-9567-BC4E0AA319BF}">
      <dgm:prSet/>
      <dgm:spPr/>
      <dgm:t>
        <a:bodyPr/>
        <a:lstStyle/>
        <a:p>
          <a:endParaRPr lang="en-US"/>
        </a:p>
      </dgm:t>
    </dgm:pt>
    <dgm:pt modelId="{9A9D957F-C174-9A45-B267-3FBDD520510A}" type="sibTrans" cxnId="{A9335A2A-3B42-7C49-9567-BC4E0AA319BF}">
      <dgm:prSet/>
      <dgm:spPr/>
      <dgm:t>
        <a:bodyPr/>
        <a:lstStyle/>
        <a:p>
          <a:endParaRPr lang="en-US"/>
        </a:p>
      </dgm:t>
    </dgm:pt>
    <dgm:pt modelId="{FA8F6A93-44A6-EA40-B904-E96A7EE5598F}">
      <dgm:prSet/>
      <dgm:spPr/>
      <dgm:t>
        <a:bodyPr/>
        <a:lstStyle/>
        <a:p>
          <a:r>
            <a:rPr lang="fr-FR" noProof="0" dirty="0"/>
            <a:t>Mettre en place des structures de protection (protéger)</a:t>
          </a:r>
        </a:p>
      </dgm:t>
    </dgm:pt>
    <dgm:pt modelId="{E3D73403-161A-7042-B04C-C8941BB0F290}" type="parTrans" cxnId="{3ECE6480-0B94-3948-B77A-53FFBC903893}">
      <dgm:prSet/>
      <dgm:spPr/>
      <dgm:t>
        <a:bodyPr/>
        <a:lstStyle/>
        <a:p>
          <a:endParaRPr lang="en-US"/>
        </a:p>
      </dgm:t>
    </dgm:pt>
    <dgm:pt modelId="{D2532759-E30D-C348-BACE-E1005F866B38}" type="sibTrans" cxnId="{3ECE6480-0B94-3948-B77A-53FFBC903893}">
      <dgm:prSet/>
      <dgm:spPr/>
      <dgm:t>
        <a:bodyPr/>
        <a:lstStyle/>
        <a:p>
          <a:endParaRPr lang="en-US"/>
        </a:p>
      </dgm:t>
    </dgm:pt>
    <dgm:pt modelId="{6EAFB16F-1794-2944-B307-3CBA1D3AFC6C}">
      <dgm:prSet/>
      <dgm:spPr/>
      <dgm:t>
        <a:bodyPr/>
        <a:lstStyle/>
        <a:p>
          <a:r>
            <a:rPr lang="fr-FR" noProof="0" dirty="0"/>
            <a:t>Adapter les systèmes (robustesse)</a:t>
          </a:r>
        </a:p>
      </dgm:t>
    </dgm:pt>
    <dgm:pt modelId="{AD205C53-D9A2-F54E-A2FF-6F773E048AB6}" type="parTrans" cxnId="{4C2C5670-FF59-B744-8D0D-BCE3348124F6}">
      <dgm:prSet/>
      <dgm:spPr/>
      <dgm:t>
        <a:bodyPr/>
        <a:lstStyle/>
        <a:p>
          <a:endParaRPr lang="en-US"/>
        </a:p>
      </dgm:t>
    </dgm:pt>
    <dgm:pt modelId="{1213E42F-C20F-8541-844F-529C7C903AB9}" type="sibTrans" cxnId="{4C2C5670-FF59-B744-8D0D-BCE3348124F6}">
      <dgm:prSet/>
      <dgm:spPr/>
      <dgm:t>
        <a:bodyPr/>
        <a:lstStyle/>
        <a:p>
          <a:endParaRPr lang="en-US"/>
        </a:p>
      </dgm:t>
    </dgm:pt>
    <dgm:pt modelId="{21C4793A-89B2-874A-A3B9-1331AAC367EE}">
      <dgm:prSet/>
      <dgm:spPr/>
      <dgm:t>
        <a:bodyPr/>
        <a:lstStyle/>
        <a:p>
          <a:r>
            <a:rPr lang="fr-FR" noProof="0" dirty="0"/>
            <a:t>Exemple : liés au drainage, à la température, au vent</a:t>
          </a:r>
        </a:p>
      </dgm:t>
    </dgm:pt>
    <dgm:pt modelId="{7502D360-A8CE-0D4C-9F5D-761A36470B9E}" type="parTrans" cxnId="{08434FEE-3270-F74C-97E2-D85C612E5B27}">
      <dgm:prSet/>
      <dgm:spPr/>
      <dgm:t>
        <a:bodyPr/>
        <a:lstStyle/>
        <a:p>
          <a:endParaRPr lang="en-US"/>
        </a:p>
      </dgm:t>
    </dgm:pt>
    <dgm:pt modelId="{F435F672-7BA1-454A-98A9-2D6681CE7032}" type="sibTrans" cxnId="{08434FEE-3270-F74C-97E2-D85C612E5B27}">
      <dgm:prSet/>
      <dgm:spPr/>
      <dgm:t>
        <a:bodyPr/>
        <a:lstStyle/>
        <a:p>
          <a:endParaRPr lang="en-US"/>
        </a:p>
      </dgm:t>
    </dgm:pt>
    <dgm:pt modelId="{6A68C16D-A6D0-4A4A-B6D6-A171B9406815}">
      <dgm:prSet/>
      <dgm:spPr/>
      <dgm:t>
        <a:bodyPr/>
        <a:lstStyle/>
        <a:p>
          <a:r>
            <a:rPr lang="fr-FR" noProof="0" dirty="0"/>
            <a:t>Exemple : élever les rails, zonage pour les bâtiments</a:t>
          </a:r>
        </a:p>
      </dgm:t>
    </dgm:pt>
    <dgm:pt modelId="{F55C7E94-A742-9446-A631-5018E1F8D789}" type="parTrans" cxnId="{FD1A1021-DC83-6947-AE92-F0AFA22D490F}">
      <dgm:prSet/>
      <dgm:spPr/>
      <dgm:t>
        <a:bodyPr/>
        <a:lstStyle/>
        <a:p>
          <a:endParaRPr lang="en-US"/>
        </a:p>
      </dgm:t>
    </dgm:pt>
    <dgm:pt modelId="{56B11A67-AC89-0C4E-8320-C54EEB8087C8}" type="sibTrans" cxnId="{FD1A1021-DC83-6947-AE92-F0AFA22D490F}">
      <dgm:prSet/>
      <dgm:spPr/>
      <dgm:t>
        <a:bodyPr/>
        <a:lstStyle/>
        <a:p>
          <a:endParaRPr lang="en-US"/>
        </a:p>
      </dgm:t>
    </dgm:pt>
    <dgm:pt modelId="{DE1AEAE8-B80B-594A-9F4C-CAF45D3DE57D}">
      <dgm:prSet/>
      <dgm:spPr/>
      <dgm:t>
        <a:bodyPr/>
        <a:lstStyle/>
        <a:p>
          <a:r>
            <a:rPr lang="fr-FR" noProof="0" dirty="0"/>
            <a:t>Exemple : rediriger le développement urbain, transférer les actifs sensibles</a:t>
          </a:r>
        </a:p>
      </dgm:t>
    </dgm:pt>
    <dgm:pt modelId="{88400B34-A007-8841-A2B7-4C81E7823F76}" type="parTrans" cxnId="{5B15E8CB-FFF0-694A-8A2D-C02DCE7E2CB1}">
      <dgm:prSet/>
      <dgm:spPr/>
      <dgm:t>
        <a:bodyPr/>
        <a:lstStyle/>
        <a:p>
          <a:endParaRPr lang="en-US"/>
        </a:p>
      </dgm:t>
    </dgm:pt>
    <dgm:pt modelId="{E694B0B3-09C3-A643-9D08-19AC93AA471A}" type="sibTrans" cxnId="{5B15E8CB-FFF0-694A-8A2D-C02DCE7E2CB1}">
      <dgm:prSet/>
      <dgm:spPr/>
      <dgm:t>
        <a:bodyPr/>
        <a:lstStyle/>
        <a:p>
          <a:endParaRPr lang="en-US"/>
        </a:p>
      </dgm:t>
    </dgm:pt>
    <dgm:pt modelId="{1DDC4F3E-415C-494B-8AE1-4F17B123DD27}">
      <dgm:prSet/>
      <dgm:spPr/>
      <dgm:t>
        <a:bodyPr/>
        <a:lstStyle/>
        <a:p>
          <a:r>
            <a:rPr lang="fr-FR" noProof="0" dirty="0"/>
            <a:t>Séparer les aléas des actifs (exemple : mole, digues)</a:t>
          </a:r>
        </a:p>
      </dgm:t>
    </dgm:pt>
    <dgm:pt modelId="{975AFE6D-B540-0B48-BA5C-13F43FF8C44F}" type="parTrans" cxnId="{E46645AA-9928-594E-8B8F-84DDB1655AF8}">
      <dgm:prSet/>
      <dgm:spPr/>
      <dgm:t>
        <a:bodyPr/>
        <a:lstStyle/>
        <a:p>
          <a:endParaRPr lang="en-US"/>
        </a:p>
      </dgm:t>
    </dgm:pt>
    <dgm:pt modelId="{FFD123E3-E42E-7E41-A8D3-5E579C7592EA}" type="sibTrans" cxnId="{E46645AA-9928-594E-8B8F-84DDB1655AF8}">
      <dgm:prSet/>
      <dgm:spPr/>
      <dgm:t>
        <a:bodyPr/>
        <a:lstStyle/>
        <a:p>
          <a:endParaRPr lang="en-US"/>
        </a:p>
      </dgm:t>
    </dgm:pt>
    <dgm:pt modelId="{7A92EB58-A44F-B54D-9A47-88ACE4ED43A4}">
      <dgm:prSet/>
      <dgm:spPr/>
      <dgm:t>
        <a:bodyPr/>
        <a:lstStyle/>
        <a:p>
          <a:r>
            <a:rPr lang="fr-FR" noProof="0" dirty="0"/>
            <a:t>Rendre les infrastructures plus robustes face aux dangers du changement climatique (exemple : rehausser les môles, matériaux de construction résistants au changement climatique)</a:t>
          </a:r>
        </a:p>
      </dgm:t>
    </dgm:pt>
    <dgm:pt modelId="{773EAF1D-605A-5946-86E3-9C6C5F7D7A2B}" type="parTrans" cxnId="{A9A23A85-F6DA-DD45-819E-D16643605D13}">
      <dgm:prSet/>
      <dgm:spPr/>
      <dgm:t>
        <a:bodyPr/>
        <a:lstStyle/>
        <a:p>
          <a:endParaRPr lang="en-US"/>
        </a:p>
      </dgm:t>
    </dgm:pt>
    <dgm:pt modelId="{F9D87443-5089-D347-90E5-11B9A2564027}" type="sibTrans" cxnId="{A9A23A85-F6DA-DD45-819E-D16643605D13}">
      <dgm:prSet/>
      <dgm:spPr/>
      <dgm:t>
        <a:bodyPr/>
        <a:lstStyle/>
        <a:p>
          <a:endParaRPr lang="en-US"/>
        </a:p>
      </dgm:t>
    </dgm:pt>
    <dgm:pt modelId="{7080B244-5E60-3147-B17E-C11FAA496F83}" type="pres">
      <dgm:prSet presAssocID="{3C0C8404-7326-DA45-91F7-C0BD35782CB7}" presName="linear" presStyleCnt="0">
        <dgm:presLayoutVars>
          <dgm:dir/>
          <dgm:animLvl val="lvl"/>
          <dgm:resizeHandles val="exact"/>
        </dgm:presLayoutVars>
      </dgm:prSet>
      <dgm:spPr/>
    </dgm:pt>
    <dgm:pt modelId="{44DC8E9A-4BC2-E344-ADE0-EDD3A605DCCB}" type="pres">
      <dgm:prSet presAssocID="{4CF6B946-6E17-914B-8488-FBB1126A9A3A}" presName="parentLin" presStyleCnt="0"/>
      <dgm:spPr/>
    </dgm:pt>
    <dgm:pt modelId="{D9D6D2FC-3FD2-D945-90E4-7A0FDCE7B224}" type="pres">
      <dgm:prSet presAssocID="{4CF6B946-6E17-914B-8488-FBB1126A9A3A}" presName="parentLeftMargin" presStyleLbl="node1" presStyleIdx="0" presStyleCnt="5"/>
      <dgm:spPr/>
    </dgm:pt>
    <dgm:pt modelId="{BF33AD25-E828-D047-A083-5827F36E95B2}" type="pres">
      <dgm:prSet presAssocID="{4CF6B946-6E17-914B-8488-FBB1126A9A3A}" presName="parentText" presStyleLbl="node1" presStyleIdx="0" presStyleCnt="5">
        <dgm:presLayoutVars>
          <dgm:chMax val="0"/>
          <dgm:bulletEnabled val="1"/>
        </dgm:presLayoutVars>
      </dgm:prSet>
      <dgm:spPr/>
    </dgm:pt>
    <dgm:pt modelId="{90747F87-7FB6-C348-9033-0F7C349FA5B2}" type="pres">
      <dgm:prSet presAssocID="{4CF6B946-6E17-914B-8488-FBB1126A9A3A}" presName="negativeSpace" presStyleCnt="0"/>
      <dgm:spPr/>
    </dgm:pt>
    <dgm:pt modelId="{E531E4FB-BCA0-D34C-AB36-BB52DC064A22}" type="pres">
      <dgm:prSet presAssocID="{4CF6B946-6E17-914B-8488-FBB1126A9A3A}" presName="childText" presStyleLbl="conFgAcc1" presStyleIdx="0" presStyleCnt="5">
        <dgm:presLayoutVars>
          <dgm:bulletEnabled val="1"/>
        </dgm:presLayoutVars>
      </dgm:prSet>
      <dgm:spPr/>
    </dgm:pt>
    <dgm:pt modelId="{B04FD976-8222-CF43-B68D-A4D0FD975D61}" type="pres">
      <dgm:prSet presAssocID="{0086A0F4-8292-CC4C-9908-3E002AF86EDF}" presName="spaceBetweenRectangles" presStyleCnt="0"/>
      <dgm:spPr/>
    </dgm:pt>
    <dgm:pt modelId="{39F947FB-ECFA-D146-A2B0-124CF09D193B}" type="pres">
      <dgm:prSet presAssocID="{8FFA79EF-25F3-F24D-8A75-310ECBD703ED}" presName="parentLin" presStyleCnt="0"/>
      <dgm:spPr/>
    </dgm:pt>
    <dgm:pt modelId="{2C1C78E2-9C5C-4B4B-8C5A-0F9CA68EE3CC}" type="pres">
      <dgm:prSet presAssocID="{8FFA79EF-25F3-F24D-8A75-310ECBD703ED}" presName="parentLeftMargin" presStyleLbl="node1" presStyleIdx="0" presStyleCnt="5"/>
      <dgm:spPr/>
    </dgm:pt>
    <dgm:pt modelId="{57482F3F-8620-DF49-AC2D-C208728EFE96}" type="pres">
      <dgm:prSet presAssocID="{8FFA79EF-25F3-F24D-8A75-310ECBD703ED}" presName="parentText" presStyleLbl="node1" presStyleIdx="1" presStyleCnt="5">
        <dgm:presLayoutVars>
          <dgm:chMax val="0"/>
          <dgm:bulletEnabled val="1"/>
        </dgm:presLayoutVars>
      </dgm:prSet>
      <dgm:spPr/>
    </dgm:pt>
    <dgm:pt modelId="{743A43C1-5BB9-2049-B19B-B43D5AA66702}" type="pres">
      <dgm:prSet presAssocID="{8FFA79EF-25F3-F24D-8A75-310ECBD703ED}" presName="negativeSpace" presStyleCnt="0"/>
      <dgm:spPr/>
    </dgm:pt>
    <dgm:pt modelId="{B16E411D-6FF7-7644-92D7-184665A0DF73}" type="pres">
      <dgm:prSet presAssocID="{8FFA79EF-25F3-F24D-8A75-310ECBD703ED}" presName="childText" presStyleLbl="conFgAcc1" presStyleIdx="1" presStyleCnt="5">
        <dgm:presLayoutVars>
          <dgm:bulletEnabled val="1"/>
        </dgm:presLayoutVars>
      </dgm:prSet>
      <dgm:spPr/>
    </dgm:pt>
    <dgm:pt modelId="{95EB7586-4222-EB43-89D9-913A5D8B6C9A}" type="pres">
      <dgm:prSet presAssocID="{1DB3C34D-BDCC-0B4C-9338-6CA33C07A29F}" presName="spaceBetweenRectangles" presStyleCnt="0"/>
      <dgm:spPr/>
    </dgm:pt>
    <dgm:pt modelId="{B50F5C9F-6D46-BE4D-B2F7-8B2C60A5EEC2}" type="pres">
      <dgm:prSet presAssocID="{000AF027-506F-6E41-A24B-10405A168960}" presName="parentLin" presStyleCnt="0"/>
      <dgm:spPr/>
    </dgm:pt>
    <dgm:pt modelId="{4974F420-22DF-A445-B6A7-9989116ED925}" type="pres">
      <dgm:prSet presAssocID="{000AF027-506F-6E41-A24B-10405A168960}" presName="parentLeftMargin" presStyleLbl="node1" presStyleIdx="1" presStyleCnt="5"/>
      <dgm:spPr/>
    </dgm:pt>
    <dgm:pt modelId="{524A37A5-516F-7741-A7E4-FD57A5C050DB}" type="pres">
      <dgm:prSet presAssocID="{000AF027-506F-6E41-A24B-10405A168960}" presName="parentText" presStyleLbl="node1" presStyleIdx="2" presStyleCnt="5">
        <dgm:presLayoutVars>
          <dgm:chMax val="0"/>
          <dgm:bulletEnabled val="1"/>
        </dgm:presLayoutVars>
      </dgm:prSet>
      <dgm:spPr/>
    </dgm:pt>
    <dgm:pt modelId="{7FDC2196-85E5-944D-A464-D0AB64A7E5FD}" type="pres">
      <dgm:prSet presAssocID="{000AF027-506F-6E41-A24B-10405A168960}" presName="negativeSpace" presStyleCnt="0"/>
      <dgm:spPr/>
    </dgm:pt>
    <dgm:pt modelId="{89CCFC20-BDAD-4C4B-A204-B8E1FEC3C294}" type="pres">
      <dgm:prSet presAssocID="{000AF027-506F-6E41-A24B-10405A168960}" presName="childText" presStyleLbl="conFgAcc1" presStyleIdx="2" presStyleCnt="5">
        <dgm:presLayoutVars>
          <dgm:bulletEnabled val="1"/>
        </dgm:presLayoutVars>
      </dgm:prSet>
      <dgm:spPr/>
    </dgm:pt>
    <dgm:pt modelId="{50E0FA4A-000F-2D41-9DDF-148ED1AD3043}" type="pres">
      <dgm:prSet presAssocID="{9A9D957F-C174-9A45-B267-3FBDD520510A}" presName="spaceBetweenRectangles" presStyleCnt="0"/>
      <dgm:spPr/>
    </dgm:pt>
    <dgm:pt modelId="{F59F874B-643C-BF4E-AECF-E477FC609996}" type="pres">
      <dgm:prSet presAssocID="{FA8F6A93-44A6-EA40-B904-E96A7EE5598F}" presName="parentLin" presStyleCnt="0"/>
      <dgm:spPr/>
    </dgm:pt>
    <dgm:pt modelId="{95060730-EF6C-B541-8820-C556EED1FB13}" type="pres">
      <dgm:prSet presAssocID="{FA8F6A93-44A6-EA40-B904-E96A7EE5598F}" presName="parentLeftMargin" presStyleLbl="node1" presStyleIdx="2" presStyleCnt="5"/>
      <dgm:spPr/>
    </dgm:pt>
    <dgm:pt modelId="{D26FC4A4-0A05-B44C-A33A-DCCE6569C4B1}" type="pres">
      <dgm:prSet presAssocID="{FA8F6A93-44A6-EA40-B904-E96A7EE5598F}" presName="parentText" presStyleLbl="node1" presStyleIdx="3" presStyleCnt="5">
        <dgm:presLayoutVars>
          <dgm:chMax val="0"/>
          <dgm:bulletEnabled val="1"/>
        </dgm:presLayoutVars>
      </dgm:prSet>
      <dgm:spPr/>
    </dgm:pt>
    <dgm:pt modelId="{EE943167-9F58-594B-A2F9-D97378419E01}" type="pres">
      <dgm:prSet presAssocID="{FA8F6A93-44A6-EA40-B904-E96A7EE5598F}" presName="negativeSpace" presStyleCnt="0"/>
      <dgm:spPr/>
    </dgm:pt>
    <dgm:pt modelId="{5E8C9ED3-781E-E94E-8B0B-F067355F06F0}" type="pres">
      <dgm:prSet presAssocID="{FA8F6A93-44A6-EA40-B904-E96A7EE5598F}" presName="childText" presStyleLbl="conFgAcc1" presStyleIdx="3" presStyleCnt="5">
        <dgm:presLayoutVars>
          <dgm:bulletEnabled val="1"/>
        </dgm:presLayoutVars>
      </dgm:prSet>
      <dgm:spPr/>
    </dgm:pt>
    <dgm:pt modelId="{C36DFE18-3887-4249-A8D4-F645FA70908B}" type="pres">
      <dgm:prSet presAssocID="{D2532759-E30D-C348-BACE-E1005F866B38}" presName="spaceBetweenRectangles" presStyleCnt="0"/>
      <dgm:spPr/>
    </dgm:pt>
    <dgm:pt modelId="{1BF8CA76-F9FE-034C-96F2-FDA7E2FB5A21}" type="pres">
      <dgm:prSet presAssocID="{6EAFB16F-1794-2944-B307-3CBA1D3AFC6C}" presName="parentLin" presStyleCnt="0"/>
      <dgm:spPr/>
    </dgm:pt>
    <dgm:pt modelId="{3D8DDC9E-F421-9F47-876B-6105957FCFAB}" type="pres">
      <dgm:prSet presAssocID="{6EAFB16F-1794-2944-B307-3CBA1D3AFC6C}" presName="parentLeftMargin" presStyleLbl="node1" presStyleIdx="3" presStyleCnt="5"/>
      <dgm:spPr/>
    </dgm:pt>
    <dgm:pt modelId="{B9ABCAB7-525A-D541-AC6A-154DA24C6F06}" type="pres">
      <dgm:prSet presAssocID="{6EAFB16F-1794-2944-B307-3CBA1D3AFC6C}" presName="parentText" presStyleLbl="node1" presStyleIdx="4" presStyleCnt="5">
        <dgm:presLayoutVars>
          <dgm:chMax val="0"/>
          <dgm:bulletEnabled val="1"/>
        </dgm:presLayoutVars>
      </dgm:prSet>
      <dgm:spPr/>
    </dgm:pt>
    <dgm:pt modelId="{A4CE824F-E37D-834C-A858-CC8642CCC210}" type="pres">
      <dgm:prSet presAssocID="{6EAFB16F-1794-2944-B307-3CBA1D3AFC6C}" presName="negativeSpace" presStyleCnt="0"/>
      <dgm:spPr/>
    </dgm:pt>
    <dgm:pt modelId="{3DF7639D-A771-7240-B678-6587729FF161}" type="pres">
      <dgm:prSet presAssocID="{6EAFB16F-1794-2944-B307-3CBA1D3AFC6C}" presName="childText" presStyleLbl="conFgAcc1" presStyleIdx="4" presStyleCnt="5">
        <dgm:presLayoutVars>
          <dgm:bulletEnabled val="1"/>
        </dgm:presLayoutVars>
      </dgm:prSet>
      <dgm:spPr/>
    </dgm:pt>
  </dgm:ptLst>
  <dgm:cxnLst>
    <dgm:cxn modelId="{CCD76500-3164-3149-ACD9-7348161B29B5}" type="presOf" srcId="{4CF6B946-6E17-914B-8488-FBB1126A9A3A}" destId="{BF33AD25-E828-D047-A083-5827F36E95B2}" srcOrd="1" destOrd="0" presId="urn:microsoft.com/office/officeart/2005/8/layout/list1"/>
    <dgm:cxn modelId="{65400808-9DC8-DA44-8C03-91AF9A76C852}" type="presOf" srcId="{6A68C16D-A6D0-4A4A-B6D6-A171B9406815}" destId="{B16E411D-6FF7-7644-92D7-184665A0DF73}" srcOrd="0" destOrd="0" presId="urn:microsoft.com/office/officeart/2005/8/layout/list1"/>
    <dgm:cxn modelId="{68E2CF0C-3274-FD45-AD66-E19B233CA945}" type="presOf" srcId="{21C4793A-89B2-874A-A3B9-1331AAC367EE}" destId="{E531E4FB-BCA0-D34C-AB36-BB52DC064A22}" srcOrd="0" destOrd="0" presId="urn:microsoft.com/office/officeart/2005/8/layout/list1"/>
    <dgm:cxn modelId="{A1E3FC19-482F-2244-BA40-CABDD4D4E99C}" type="presOf" srcId="{6EAFB16F-1794-2944-B307-3CBA1D3AFC6C}" destId="{B9ABCAB7-525A-D541-AC6A-154DA24C6F06}" srcOrd="1" destOrd="0" presId="urn:microsoft.com/office/officeart/2005/8/layout/list1"/>
    <dgm:cxn modelId="{FD1A1021-DC83-6947-AE92-F0AFA22D490F}" srcId="{8FFA79EF-25F3-F24D-8A75-310ECBD703ED}" destId="{6A68C16D-A6D0-4A4A-B6D6-A171B9406815}" srcOrd="0" destOrd="0" parTransId="{F55C7E94-A742-9446-A631-5018E1F8D789}" sibTransId="{56B11A67-AC89-0C4E-8320-C54EEB8087C8}"/>
    <dgm:cxn modelId="{1A155A28-7B50-9E4A-AB71-1815C5C72A93}" type="presOf" srcId="{000AF027-506F-6E41-A24B-10405A168960}" destId="{524A37A5-516F-7741-A7E4-FD57A5C050DB}" srcOrd="1" destOrd="0" presId="urn:microsoft.com/office/officeart/2005/8/layout/list1"/>
    <dgm:cxn modelId="{A9335A2A-3B42-7C49-9567-BC4E0AA319BF}" srcId="{3C0C8404-7326-DA45-91F7-C0BD35782CB7}" destId="{000AF027-506F-6E41-A24B-10405A168960}" srcOrd="2" destOrd="0" parTransId="{F4F04F46-5627-6542-8D9D-D97CA55448EF}" sibTransId="{9A9D957F-C174-9A45-B267-3FBDD520510A}"/>
    <dgm:cxn modelId="{B773FB32-78BC-6E4A-9536-9F2606F66697}" type="presOf" srcId="{FA8F6A93-44A6-EA40-B904-E96A7EE5598F}" destId="{D26FC4A4-0A05-B44C-A33A-DCCE6569C4B1}" srcOrd="1" destOrd="0" presId="urn:microsoft.com/office/officeart/2005/8/layout/list1"/>
    <dgm:cxn modelId="{4499513A-40EE-BE45-A67E-93E936B9DC30}" srcId="{3C0C8404-7326-DA45-91F7-C0BD35782CB7}" destId="{4CF6B946-6E17-914B-8488-FBB1126A9A3A}" srcOrd="0" destOrd="0" parTransId="{67F6521D-5FF8-FE43-B5D2-C399D8C503F4}" sibTransId="{0086A0F4-8292-CC4C-9908-3E002AF86EDF}"/>
    <dgm:cxn modelId="{D58B444B-AC2A-A645-AC1F-47BF97D43FDF}" type="presOf" srcId="{6EAFB16F-1794-2944-B307-3CBA1D3AFC6C}" destId="{3D8DDC9E-F421-9F47-876B-6105957FCFAB}" srcOrd="0" destOrd="0" presId="urn:microsoft.com/office/officeart/2005/8/layout/list1"/>
    <dgm:cxn modelId="{8CD0806D-1513-944B-9A30-61DD5F7D6EA4}" type="presOf" srcId="{8FFA79EF-25F3-F24D-8A75-310ECBD703ED}" destId="{57482F3F-8620-DF49-AC2D-C208728EFE96}" srcOrd="1" destOrd="0" presId="urn:microsoft.com/office/officeart/2005/8/layout/list1"/>
    <dgm:cxn modelId="{4C2C5670-FF59-B744-8D0D-BCE3348124F6}" srcId="{3C0C8404-7326-DA45-91F7-C0BD35782CB7}" destId="{6EAFB16F-1794-2944-B307-3CBA1D3AFC6C}" srcOrd="4" destOrd="0" parTransId="{AD205C53-D9A2-F54E-A2FF-6F773E048AB6}" sibTransId="{1213E42F-C20F-8541-844F-529C7C903AB9}"/>
    <dgm:cxn modelId="{8E360358-78CE-544C-9E79-21B861E6BBD8}" type="presOf" srcId="{7A92EB58-A44F-B54D-9A47-88ACE4ED43A4}" destId="{3DF7639D-A771-7240-B678-6587729FF161}" srcOrd="0" destOrd="0" presId="urn:microsoft.com/office/officeart/2005/8/layout/list1"/>
    <dgm:cxn modelId="{3ECE6480-0B94-3948-B77A-53FFBC903893}" srcId="{3C0C8404-7326-DA45-91F7-C0BD35782CB7}" destId="{FA8F6A93-44A6-EA40-B904-E96A7EE5598F}" srcOrd="3" destOrd="0" parTransId="{E3D73403-161A-7042-B04C-C8941BB0F290}" sibTransId="{D2532759-E30D-C348-BACE-E1005F866B38}"/>
    <dgm:cxn modelId="{102BD483-440C-1E43-8842-648C1B0AC366}" type="presOf" srcId="{FA8F6A93-44A6-EA40-B904-E96A7EE5598F}" destId="{95060730-EF6C-B541-8820-C556EED1FB13}" srcOrd="0" destOrd="0" presId="urn:microsoft.com/office/officeart/2005/8/layout/list1"/>
    <dgm:cxn modelId="{A9A23A85-F6DA-DD45-819E-D16643605D13}" srcId="{6EAFB16F-1794-2944-B307-3CBA1D3AFC6C}" destId="{7A92EB58-A44F-B54D-9A47-88ACE4ED43A4}" srcOrd="0" destOrd="0" parTransId="{773EAF1D-605A-5946-86E3-9C6C5F7D7A2B}" sibTransId="{F9D87443-5089-D347-90E5-11B9A2564027}"/>
    <dgm:cxn modelId="{B85AA188-B731-6F45-90D3-69724F951AC0}" srcId="{3C0C8404-7326-DA45-91F7-C0BD35782CB7}" destId="{8FFA79EF-25F3-F24D-8A75-310ECBD703ED}" srcOrd="1" destOrd="0" parTransId="{3AE84BE9-473A-0244-AC06-82ED6A1D5203}" sibTransId="{1DB3C34D-BDCC-0B4C-9338-6CA33C07A29F}"/>
    <dgm:cxn modelId="{67803A8B-62DC-0F4E-AACA-1F62F385F0C8}" type="presOf" srcId="{4CF6B946-6E17-914B-8488-FBB1126A9A3A}" destId="{D9D6D2FC-3FD2-D945-90E4-7A0FDCE7B224}" srcOrd="0" destOrd="0" presId="urn:microsoft.com/office/officeart/2005/8/layout/list1"/>
    <dgm:cxn modelId="{E46645AA-9928-594E-8B8F-84DDB1655AF8}" srcId="{FA8F6A93-44A6-EA40-B904-E96A7EE5598F}" destId="{1DDC4F3E-415C-494B-8AE1-4F17B123DD27}" srcOrd="0" destOrd="0" parTransId="{975AFE6D-B540-0B48-BA5C-13F43FF8C44F}" sibTransId="{FFD123E3-E42E-7E41-A8D3-5E579C7592EA}"/>
    <dgm:cxn modelId="{CDF919AF-1F17-1040-A081-792B6D140456}" type="presOf" srcId="{1DDC4F3E-415C-494B-8AE1-4F17B123DD27}" destId="{5E8C9ED3-781E-E94E-8B0B-F067355F06F0}" srcOrd="0" destOrd="0" presId="urn:microsoft.com/office/officeart/2005/8/layout/list1"/>
    <dgm:cxn modelId="{B4ACC3BF-9D47-4148-8B2A-135B5F22A584}" type="presOf" srcId="{3C0C8404-7326-DA45-91F7-C0BD35782CB7}" destId="{7080B244-5E60-3147-B17E-C11FAA496F83}" srcOrd="0" destOrd="0" presId="urn:microsoft.com/office/officeart/2005/8/layout/list1"/>
    <dgm:cxn modelId="{570AFDCA-5E7A-8446-8BB6-D3161E064403}" type="presOf" srcId="{000AF027-506F-6E41-A24B-10405A168960}" destId="{4974F420-22DF-A445-B6A7-9989116ED925}" srcOrd="0" destOrd="0" presId="urn:microsoft.com/office/officeart/2005/8/layout/list1"/>
    <dgm:cxn modelId="{5B15E8CB-FFF0-694A-8A2D-C02DCE7E2CB1}" srcId="{000AF027-506F-6E41-A24B-10405A168960}" destId="{DE1AEAE8-B80B-594A-9F4C-CAF45D3DE57D}" srcOrd="0" destOrd="0" parTransId="{88400B34-A007-8841-A2B7-4C81E7823F76}" sibTransId="{E694B0B3-09C3-A643-9D08-19AC93AA471A}"/>
    <dgm:cxn modelId="{504464EB-6ADD-DA40-B911-5E0AC8F2ED6D}" type="presOf" srcId="{DE1AEAE8-B80B-594A-9F4C-CAF45D3DE57D}" destId="{89CCFC20-BDAD-4C4B-A204-B8E1FEC3C294}" srcOrd="0" destOrd="0" presId="urn:microsoft.com/office/officeart/2005/8/layout/list1"/>
    <dgm:cxn modelId="{08434FEE-3270-F74C-97E2-D85C612E5B27}" srcId="{4CF6B946-6E17-914B-8488-FBB1126A9A3A}" destId="{21C4793A-89B2-874A-A3B9-1331AAC367EE}" srcOrd="0" destOrd="0" parTransId="{7502D360-A8CE-0D4C-9F5D-761A36470B9E}" sibTransId="{F435F672-7BA1-454A-98A9-2D6681CE7032}"/>
    <dgm:cxn modelId="{0610EBF2-9B9B-E442-A028-E54926AB9CD8}" type="presOf" srcId="{8FFA79EF-25F3-F24D-8A75-310ECBD703ED}" destId="{2C1C78E2-9C5C-4B4B-8C5A-0F9CA68EE3CC}" srcOrd="0" destOrd="0" presId="urn:microsoft.com/office/officeart/2005/8/layout/list1"/>
    <dgm:cxn modelId="{4A6CEBD9-EEFF-B748-B03D-908A8A581A01}" type="presParOf" srcId="{7080B244-5E60-3147-B17E-C11FAA496F83}" destId="{44DC8E9A-4BC2-E344-ADE0-EDD3A605DCCB}" srcOrd="0" destOrd="0" presId="urn:microsoft.com/office/officeart/2005/8/layout/list1"/>
    <dgm:cxn modelId="{E3F6C998-9C22-BA46-A420-D7FF923510B9}" type="presParOf" srcId="{44DC8E9A-4BC2-E344-ADE0-EDD3A605DCCB}" destId="{D9D6D2FC-3FD2-D945-90E4-7A0FDCE7B224}" srcOrd="0" destOrd="0" presId="urn:microsoft.com/office/officeart/2005/8/layout/list1"/>
    <dgm:cxn modelId="{F5983D8B-E70B-CE48-8950-45C4D1ACA1F4}" type="presParOf" srcId="{44DC8E9A-4BC2-E344-ADE0-EDD3A605DCCB}" destId="{BF33AD25-E828-D047-A083-5827F36E95B2}" srcOrd="1" destOrd="0" presId="urn:microsoft.com/office/officeart/2005/8/layout/list1"/>
    <dgm:cxn modelId="{5762F794-7BAD-8E47-80A8-85506E39395E}" type="presParOf" srcId="{7080B244-5E60-3147-B17E-C11FAA496F83}" destId="{90747F87-7FB6-C348-9033-0F7C349FA5B2}" srcOrd="1" destOrd="0" presId="urn:microsoft.com/office/officeart/2005/8/layout/list1"/>
    <dgm:cxn modelId="{F486509C-87DF-A04C-B3E5-43BB6609F6B9}" type="presParOf" srcId="{7080B244-5E60-3147-B17E-C11FAA496F83}" destId="{E531E4FB-BCA0-D34C-AB36-BB52DC064A22}" srcOrd="2" destOrd="0" presId="urn:microsoft.com/office/officeart/2005/8/layout/list1"/>
    <dgm:cxn modelId="{74CFD3B4-E5B5-1F4E-ABF1-DDAF11C92B87}" type="presParOf" srcId="{7080B244-5E60-3147-B17E-C11FAA496F83}" destId="{B04FD976-8222-CF43-B68D-A4D0FD975D61}" srcOrd="3" destOrd="0" presId="urn:microsoft.com/office/officeart/2005/8/layout/list1"/>
    <dgm:cxn modelId="{A6D34DE9-0FCE-5F43-9F3A-3B9A5BBCD5A3}" type="presParOf" srcId="{7080B244-5E60-3147-B17E-C11FAA496F83}" destId="{39F947FB-ECFA-D146-A2B0-124CF09D193B}" srcOrd="4" destOrd="0" presId="urn:microsoft.com/office/officeart/2005/8/layout/list1"/>
    <dgm:cxn modelId="{CEBECFC3-9914-1C4A-A246-4A8C7704169D}" type="presParOf" srcId="{39F947FB-ECFA-D146-A2B0-124CF09D193B}" destId="{2C1C78E2-9C5C-4B4B-8C5A-0F9CA68EE3CC}" srcOrd="0" destOrd="0" presId="urn:microsoft.com/office/officeart/2005/8/layout/list1"/>
    <dgm:cxn modelId="{DF2A9D50-8C48-0D41-A9C2-B854171732CE}" type="presParOf" srcId="{39F947FB-ECFA-D146-A2B0-124CF09D193B}" destId="{57482F3F-8620-DF49-AC2D-C208728EFE96}" srcOrd="1" destOrd="0" presId="urn:microsoft.com/office/officeart/2005/8/layout/list1"/>
    <dgm:cxn modelId="{991DA5C7-5EFE-1F49-905D-4DEA8787373B}" type="presParOf" srcId="{7080B244-5E60-3147-B17E-C11FAA496F83}" destId="{743A43C1-5BB9-2049-B19B-B43D5AA66702}" srcOrd="5" destOrd="0" presId="urn:microsoft.com/office/officeart/2005/8/layout/list1"/>
    <dgm:cxn modelId="{35C6BCDE-1472-9C43-B1C7-C78BD1F9E20A}" type="presParOf" srcId="{7080B244-5E60-3147-B17E-C11FAA496F83}" destId="{B16E411D-6FF7-7644-92D7-184665A0DF73}" srcOrd="6" destOrd="0" presId="urn:microsoft.com/office/officeart/2005/8/layout/list1"/>
    <dgm:cxn modelId="{AB636C4C-D291-FD4B-85AA-24A7BA5E1928}" type="presParOf" srcId="{7080B244-5E60-3147-B17E-C11FAA496F83}" destId="{95EB7586-4222-EB43-89D9-913A5D8B6C9A}" srcOrd="7" destOrd="0" presId="urn:microsoft.com/office/officeart/2005/8/layout/list1"/>
    <dgm:cxn modelId="{7AFB0C0D-279F-2541-90C1-C1A8927E3B17}" type="presParOf" srcId="{7080B244-5E60-3147-B17E-C11FAA496F83}" destId="{B50F5C9F-6D46-BE4D-B2F7-8B2C60A5EEC2}" srcOrd="8" destOrd="0" presId="urn:microsoft.com/office/officeart/2005/8/layout/list1"/>
    <dgm:cxn modelId="{A2D6BB83-B9B0-BD4A-A985-B221CE98E84C}" type="presParOf" srcId="{B50F5C9F-6D46-BE4D-B2F7-8B2C60A5EEC2}" destId="{4974F420-22DF-A445-B6A7-9989116ED925}" srcOrd="0" destOrd="0" presId="urn:microsoft.com/office/officeart/2005/8/layout/list1"/>
    <dgm:cxn modelId="{68781A93-0926-2349-9CAF-DEE0B25C5F9D}" type="presParOf" srcId="{B50F5C9F-6D46-BE4D-B2F7-8B2C60A5EEC2}" destId="{524A37A5-516F-7741-A7E4-FD57A5C050DB}" srcOrd="1" destOrd="0" presId="urn:microsoft.com/office/officeart/2005/8/layout/list1"/>
    <dgm:cxn modelId="{CDC69C5C-CB5D-2243-A8D7-103867BF513D}" type="presParOf" srcId="{7080B244-5E60-3147-B17E-C11FAA496F83}" destId="{7FDC2196-85E5-944D-A464-D0AB64A7E5FD}" srcOrd="9" destOrd="0" presId="urn:microsoft.com/office/officeart/2005/8/layout/list1"/>
    <dgm:cxn modelId="{94CAEDD9-CF02-8F46-BC00-BCE41C7CB68E}" type="presParOf" srcId="{7080B244-5E60-3147-B17E-C11FAA496F83}" destId="{89CCFC20-BDAD-4C4B-A204-B8E1FEC3C294}" srcOrd="10" destOrd="0" presId="urn:microsoft.com/office/officeart/2005/8/layout/list1"/>
    <dgm:cxn modelId="{9FB8E95A-6FE6-2B4E-8340-90CA0F08E8C1}" type="presParOf" srcId="{7080B244-5E60-3147-B17E-C11FAA496F83}" destId="{50E0FA4A-000F-2D41-9DDF-148ED1AD3043}" srcOrd="11" destOrd="0" presId="urn:microsoft.com/office/officeart/2005/8/layout/list1"/>
    <dgm:cxn modelId="{393C5127-83B4-2740-A96B-9E7AA10F4D8B}" type="presParOf" srcId="{7080B244-5E60-3147-B17E-C11FAA496F83}" destId="{F59F874B-643C-BF4E-AECF-E477FC609996}" srcOrd="12" destOrd="0" presId="urn:microsoft.com/office/officeart/2005/8/layout/list1"/>
    <dgm:cxn modelId="{8FED9F03-E824-6C44-8F7D-0B59944FF80C}" type="presParOf" srcId="{F59F874B-643C-BF4E-AECF-E477FC609996}" destId="{95060730-EF6C-B541-8820-C556EED1FB13}" srcOrd="0" destOrd="0" presId="urn:microsoft.com/office/officeart/2005/8/layout/list1"/>
    <dgm:cxn modelId="{776545E6-11C7-774D-A2D9-33FA208499BC}" type="presParOf" srcId="{F59F874B-643C-BF4E-AECF-E477FC609996}" destId="{D26FC4A4-0A05-B44C-A33A-DCCE6569C4B1}" srcOrd="1" destOrd="0" presId="urn:microsoft.com/office/officeart/2005/8/layout/list1"/>
    <dgm:cxn modelId="{92C39977-7A70-5C4D-BFE8-45F9AC917EC4}" type="presParOf" srcId="{7080B244-5E60-3147-B17E-C11FAA496F83}" destId="{EE943167-9F58-594B-A2F9-D97378419E01}" srcOrd="13" destOrd="0" presId="urn:microsoft.com/office/officeart/2005/8/layout/list1"/>
    <dgm:cxn modelId="{CDC4A01F-F81D-3646-AE37-4BD23B6BC2CA}" type="presParOf" srcId="{7080B244-5E60-3147-B17E-C11FAA496F83}" destId="{5E8C9ED3-781E-E94E-8B0B-F067355F06F0}" srcOrd="14" destOrd="0" presId="urn:microsoft.com/office/officeart/2005/8/layout/list1"/>
    <dgm:cxn modelId="{E391112A-97CE-F143-86F4-9B6BEA76F498}" type="presParOf" srcId="{7080B244-5E60-3147-B17E-C11FAA496F83}" destId="{C36DFE18-3887-4249-A8D4-F645FA70908B}" srcOrd="15" destOrd="0" presId="urn:microsoft.com/office/officeart/2005/8/layout/list1"/>
    <dgm:cxn modelId="{ABB289B8-4BA6-AA49-8ED1-2FB98FC773CB}" type="presParOf" srcId="{7080B244-5E60-3147-B17E-C11FAA496F83}" destId="{1BF8CA76-F9FE-034C-96F2-FDA7E2FB5A21}" srcOrd="16" destOrd="0" presId="urn:microsoft.com/office/officeart/2005/8/layout/list1"/>
    <dgm:cxn modelId="{52D800C0-B2B3-4643-B54D-746664938053}" type="presParOf" srcId="{1BF8CA76-F9FE-034C-96F2-FDA7E2FB5A21}" destId="{3D8DDC9E-F421-9F47-876B-6105957FCFAB}" srcOrd="0" destOrd="0" presId="urn:microsoft.com/office/officeart/2005/8/layout/list1"/>
    <dgm:cxn modelId="{78D3C05E-0666-C94F-B7E1-F5641B31D391}" type="presParOf" srcId="{1BF8CA76-F9FE-034C-96F2-FDA7E2FB5A21}" destId="{B9ABCAB7-525A-D541-AC6A-154DA24C6F06}" srcOrd="1" destOrd="0" presId="urn:microsoft.com/office/officeart/2005/8/layout/list1"/>
    <dgm:cxn modelId="{8EBEC4B1-3775-8442-B9B7-0A6FF4E14077}" type="presParOf" srcId="{7080B244-5E60-3147-B17E-C11FAA496F83}" destId="{A4CE824F-E37D-834C-A858-CC8642CCC210}" srcOrd="17" destOrd="0" presId="urn:microsoft.com/office/officeart/2005/8/layout/list1"/>
    <dgm:cxn modelId="{B84151CD-8A5C-9645-9F6F-F622AE4FC56B}" type="presParOf" srcId="{7080B244-5E60-3147-B17E-C11FAA496F83}" destId="{3DF7639D-A771-7240-B678-6587729FF16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31E4FB-BCA0-D34C-AB36-BB52DC064A22}">
      <dsp:nvSpPr>
        <dsp:cNvPr id="0" name=""/>
        <dsp:cNvSpPr/>
      </dsp:nvSpPr>
      <dsp:spPr>
        <a:xfrm>
          <a:off x="0" y="403312"/>
          <a:ext cx="11083798" cy="709537"/>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226" tIns="354076" rIns="860226" bIns="120904"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t>Exemple : liés au drainage, à la température, au vent</a:t>
          </a:r>
        </a:p>
      </dsp:txBody>
      <dsp:txXfrm>
        <a:off x="0" y="403312"/>
        <a:ext cx="11083798" cy="709537"/>
      </dsp:txXfrm>
    </dsp:sp>
    <dsp:sp modelId="{BF33AD25-E828-D047-A083-5827F36E95B2}">
      <dsp:nvSpPr>
        <dsp:cNvPr id="0" name=""/>
        <dsp:cNvSpPr/>
      </dsp:nvSpPr>
      <dsp:spPr>
        <a:xfrm>
          <a:off x="554189" y="152392"/>
          <a:ext cx="7758658" cy="50184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259" tIns="0" rIns="293259" bIns="0" numCol="1" spcCol="1270" anchor="ctr" anchorCtr="0">
          <a:noAutofit/>
        </a:bodyPr>
        <a:lstStyle/>
        <a:p>
          <a:pPr marL="0" lvl="0" indent="0" algn="l" defTabSz="755650">
            <a:lnSpc>
              <a:spcPct val="90000"/>
            </a:lnSpc>
            <a:spcBef>
              <a:spcPct val="0"/>
            </a:spcBef>
            <a:spcAft>
              <a:spcPct val="35000"/>
            </a:spcAft>
            <a:buNone/>
          </a:pPr>
          <a:r>
            <a:rPr lang="fr-FR" sz="1700" kern="1200" noProof="0" dirty="0"/>
            <a:t>Reduction du risque des évènements liés au climat</a:t>
          </a:r>
        </a:p>
      </dsp:txBody>
      <dsp:txXfrm>
        <a:off x="578687" y="176890"/>
        <a:ext cx="7709662" cy="452844"/>
      </dsp:txXfrm>
    </dsp:sp>
    <dsp:sp modelId="{B16E411D-6FF7-7644-92D7-184665A0DF73}">
      <dsp:nvSpPr>
        <dsp:cNvPr id="0" name=""/>
        <dsp:cNvSpPr/>
      </dsp:nvSpPr>
      <dsp:spPr>
        <a:xfrm>
          <a:off x="0" y="1455570"/>
          <a:ext cx="11083798" cy="709537"/>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226" tIns="354076" rIns="860226" bIns="120904"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t>Exemple : élever les rails, zonage pour les bâtiments</a:t>
          </a:r>
        </a:p>
      </dsp:txBody>
      <dsp:txXfrm>
        <a:off x="0" y="1455570"/>
        <a:ext cx="11083798" cy="709537"/>
      </dsp:txXfrm>
    </dsp:sp>
    <dsp:sp modelId="{57482F3F-8620-DF49-AC2D-C208728EFE96}">
      <dsp:nvSpPr>
        <dsp:cNvPr id="0" name=""/>
        <dsp:cNvSpPr/>
      </dsp:nvSpPr>
      <dsp:spPr>
        <a:xfrm>
          <a:off x="554189" y="1204649"/>
          <a:ext cx="7758658" cy="50184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259" tIns="0" rIns="293259" bIns="0" numCol="1" spcCol="1270" anchor="ctr" anchorCtr="0">
          <a:noAutofit/>
        </a:bodyPr>
        <a:lstStyle/>
        <a:p>
          <a:pPr marL="0" lvl="0" indent="0" algn="l" defTabSz="755650">
            <a:lnSpc>
              <a:spcPct val="90000"/>
            </a:lnSpc>
            <a:spcBef>
              <a:spcPct val="0"/>
            </a:spcBef>
            <a:spcAft>
              <a:spcPct val="35000"/>
            </a:spcAft>
            <a:buNone/>
          </a:pPr>
          <a:r>
            <a:rPr lang="fr-FR" sz="1700" kern="1200" noProof="0" dirty="0"/>
            <a:t>Prévenir l’exposition (éviter)</a:t>
          </a:r>
        </a:p>
      </dsp:txBody>
      <dsp:txXfrm>
        <a:off x="578687" y="1229147"/>
        <a:ext cx="7709662" cy="452844"/>
      </dsp:txXfrm>
    </dsp:sp>
    <dsp:sp modelId="{89CCFC20-BDAD-4C4B-A204-B8E1FEC3C294}">
      <dsp:nvSpPr>
        <dsp:cNvPr id="0" name=""/>
        <dsp:cNvSpPr/>
      </dsp:nvSpPr>
      <dsp:spPr>
        <a:xfrm>
          <a:off x="0" y="2507827"/>
          <a:ext cx="11083798" cy="709537"/>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226" tIns="354076" rIns="860226" bIns="120904"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t>Exemple : rediriger le développement urbain, transférer les actifs sensibles</a:t>
          </a:r>
        </a:p>
      </dsp:txBody>
      <dsp:txXfrm>
        <a:off x="0" y="2507827"/>
        <a:ext cx="11083798" cy="709537"/>
      </dsp:txXfrm>
    </dsp:sp>
    <dsp:sp modelId="{524A37A5-516F-7741-A7E4-FD57A5C050DB}">
      <dsp:nvSpPr>
        <dsp:cNvPr id="0" name=""/>
        <dsp:cNvSpPr/>
      </dsp:nvSpPr>
      <dsp:spPr>
        <a:xfrm>
          <a:off x="554189" y="2256907"/>
          <a:ext cx="7758658" cy="50184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259" tIns="0" rIns="293259" bIns="0" numCol="1" spcCol="1270" anchor="ctr" anchorCtr="0">
          <a:noAutofit/>
        </a:bodyPr>
        <a:lstStyle/>
        <a:p>
          <a:pPr marL="0" lvl="0" indent="0" algn="l" defTabSz="755650">
            <a:lnSpc>
              <a:spcPct val="90000"/>
            </a:lnSpc>
            <a:spcBef>
              <a:spcPct val="0"/>
            </a:spcBef>
            <a:spcAft>
              <a:spcPct val="35000"/>
            </a:spcAft>
            <a:buNone/>
          </a:pPr>
          <a:r>
            <a:rPr lang="fr-FR" sz="1700" kern="1200" noProof="0" dirty="0"/>
            <a:t>Eloignement des zones à risque (retrait)</a:t>
          </a:r>
        </a:p>
      </dsp:txBody>
      <dsp:txXfrm>
        <a:off x="578687" y="2281405"/>
        <a:ext cx="7709662" cy="452844"/>
      </dsp:txXfrm>
    </dsp:sp>
    <dsp:sp modelId="{5E8C9ED3-781E-E94E-8B0B-F067355F06F0}">
      <dsp:nvSpPr>
        <dsp:cNvPr id="0" name=""/>
        <dsp:cNvSpPr/>
      </dsp:nvSpPr>
      <dsp:spPr>
        <a:xfrm>
          <a:off x="0" y="3560084"/>
          <a:ext cx="11083798" cy="709537"/>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226" tIns="354076" rIns="860226" bIns="120904"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t>Séparer les aléas des actifs (exemple : mole, digues)</a:t>
          </a:r>
        </a:p>
      </dsp:txBody>
      <dsp:txXfrm>
        <a:off x="0" y="3560084"/>
        <a:ext cx="11083798" cy="709537"/>
      </dsp:txXfrm>
    </dsp:sp>
    <dsp:sp modelId="{D26FC4A4-0A05-B44C-A33A-DCCE6569C4B1}">
      <dsp:nvSpPr>
        <dsp:cNvPr id="0" name=""/>
        <dsp:cNvSpPr/>
      </dsp:nvSpPr>
      <dsp:spPr>
        <a:xfrm>
          <a:off x="554189" y="3309164"/>
          <a:ext cx="7758658" cy="50184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259" tIns="0" rIns="293259" bIns="0" numCol="1" spcCol="1270" anchor="ctr" anchorCtr="0">
          <a:noAutofit/>
        </a:bodyPr>
        <a:lstStyle/>
        <a:p>
          <a:pPr marL="0" lvl="0" indent="0" algn="l" defTabSz="755650">
            <a:lnSpc>
              <a:spcPct val="90000"/>
            </a:lnSpc>
            <a:spcBef>
              <a:spcPct val="0"/>
            </a:spcBef>
            <a:spcAft>
              <a:spcPct val="35000"/>
            </a:spcAft>
            <a:buNone/>
          </a:pPr>
          <a:r>
            <a:rPr lang="fr-FR" sz="1700" kern="1200" noProof="0" dirty="0"/>
            <a:t>Mettre en place des structures de protection (protéger)</a:t>
          </a:r>
        </a:p>
      </dsp:txBody>
      <dsp:txXfrm>
        <a:off x="578687" y="3333662"/>
        <a:ext cx="7709662" cy="452844"/>
      </dsp:txXfrm>
    </dsp:sp>
    <dsp:sp modelId="{3DF7639D-A771-7240-B678-6587729FF161}">
      <dsp:nvSpPr>
        <dsp:cNvPr id="0" name=""/>
        <dsp:cNvSpPr/>
      </dsp:nvSpPr>
      <dsp:spPr>
        <a:xfrm>
          <a:off x="0" y="4612342"/>
          <a:ext cx="11083798" cy="9639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226" tIns="354076" rIns="860226" bIns="120904" numCol="1" spcCol="1270" anchor="t" anchorCtr="0">
          <a:noAutofit/>
        </a:bodyPr>
        <a:lstStyle/>
        <a:p>
          <a:pPr marL="171450" lvl="1" indent="-171450" algn="l" defTabSz="755650">
            <a:lnSpc>
              <a:spcPct val="90000"/>
            </a:lnSpc>
            <a:spcBef>
              <a:spcPct val="0"/>
            </a:spcBef>
            <a:spcAft>
              <a:spcPct val="15000"/>
            </a:spcAft>
            <a:buChar char="•"/>
          </a:pPr>
          <a:r>
            <a:rPr lang="fr-FR" sz="1700" kern="1200" noProof="0" dirty="0"/>
            <a:t>Rendre les infrastructures plus robustes face aux dangers du changement climatique (exemple : rehausser les môles, matériaux de construction résistants au changement climatique)</a:t>
          </a:r>
        </a:p>
      </dsp:txBody>
      <dsp:txXfrm>
        <a:off x="0" y="4612342"/>
        <a:ext cx="11083798" cy="963900"/>
      </dsp:txXfrm>
    </dsp:sp>
    <dsp:sp modelId="{B9ABCAB7-525A-D541-AC6A-154DA24C6F06}">
      <dsp:nvSpPr>
        <dsp:cNvPr id="0" name=""/>
        <dsp:cNvSpPr/>
      </dsp:nvSpPr>
      <dsp:spPr>
        <a:xfrm>
          <a:off x="554189" y="4361422"/>
          <a:ext cx="7758658" cy="50184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259" tIns="0" rIns="293259" bIns="0" numCol="1" spcCol="1270" anchor="ctr" anchorCtr="0">
          <a:noAutofit/>
        </a:bodyPr>
        <a:lstStyle/>
        <a:p>
          <a:pPr marL="0" lvl="0" indent="0" algn="l" defTabSz="755650">
            <a:lnSpc>
              <a:spcPct val="90000"/>
            </a:lnSpc>
            <a:spcBef>
              <a:spcPct val="0"/>
            </a:spcBef>
            <a:spcAft>
              <a:spcPct val="35000"/>
            </a:spcAft>
            <a:buNone/>
          </a:pPr>
          <a:r>
            <a:rPr lang="fr-FR" sz="1700" kern="1200" noProof="0" dirty="0"/>
            <a:t>Adapter les systèmes (robustesse)</a:t>
          </a:r>
        </a:p>
      </dsp:txBody>
      <dsp:txXfrm>
        <a:off x="578687" y="4385920"/>
        <a:ext cx="7709662" cy="45284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C4CBEB-EC14-A80B-842B-5D1CF908DF55}"/>
              </a:ext>
            </a:extLst>
          </p:cNvPr>
          <p:cNvSpPr>
            <a:spLocks noGrp="1"/>
          </p:cNvSpPr>
          <p:nvPr>
            <p:ph type="hdr" sz="quarter"/>
          </p:nvPr>
        </p:nvSpPr>
        <p:spPr>
          <a:xfrm>
            <a:off x="0" y="1"/>
            <a:ext cx="4034264" cy="352120"/>
          </a:xfrm>
          <a:prstGeom prst="rect">
            <a:avLst/>
          </a:prstGeom>
        </p:spPr>
        <p:txBody>
          <a:bodyPr vert="horz" lIns="92446" tIns="46223" rIns="92446" bIns="46223" rtlCol="0"/>
          <a:lstStyle>
            <a:lvl1pPr algn="l">
              <a:defRPr sz="1200"/>
            </a:lvl1pPr>
          </a:lstStyle>
          <a:p>
            <a:endParaRPr lang="nl-NL"/>
          </a:p>
        </p:txBody>
      </p:sp>
      <p:sp>
        <p:nvSpPr>
          <p:cNvPr id="3" name="Date Placeholder 2">
            <a:extLst>
              <a:ext uri="{FF2B5EF4-FFF2-40B4-BE49-F238E27FC236}">
                <a16:creationId xmlns:a16="http://schemas.microsoft.com/office/drawing/2014/main" id="{ABC88F12-C166-4EE5-8014-5587A5AAD7A4}"/>
              </a:ext>
            </a:extLst>
          </p:cNvPr>
          <p:cNvSpPr>
            <a:spLocks noGrp="1"/>
          </p:cNvSpPr>
          <p:nvPr>
            <p:ph type="dt" sz="quarter" idx="1"/>
          </p:nvPr>
        </p:nvSpPr>
        <p:spPr>
          <a:xfrm>
            <a:off x="5273233" y="1"/>
            <a:ext cx="4034264" cy="352120"/>
          </a:xfrm>
          <a:prstGeom prst="rect">
            <a:avLst/>
          </a:prstGeom>
        </p:spPr>
        <p:txBody>
          <a:bodyPr vert="horz" lIns="92446" tIns="46223" rIns="92446" bIns="46223" rtlCol="0"/>
          <a:lstStyle>
            <a:lvl1pPr algn="r">
              <a:defRPr sz="1200"/>
            </a:lvl1pPr>
          </a:lstStyle>
          <a:p>
            <a:endParaRPr lang="nl-NL"/>
          </a:p>
        </p:txBody>
      </p:sp>
      <p:sp>
        <p:nvSpPr>
          <p:cNvPr id="4" name="Footer Placeholder 3">
            <a:extLst>
              <a:ext uri="{FF2B5EF4-FFF2-40B4-BE49-F238E27FC236}">
                <a16:creationId xmlns:a16="http://schemas.microsoft.com/office/drawing/2014/main" id="{F9D401E6-98CD-3B36-3BBF-8B4ED67FD167}"/>
              </a:ext>
            </a:extLst>
          </p:cNvPr>
          <p:cNvSpPr>
            <a:spLocks noGrp="1"/>
          </p:cNvSpPr>
          <p:nvPr>
            <p:ph type="ftr" sz="quarter" idx="2"/>
          </p:nvPr>
        </p:nvSpPr>
        <p:spPr>
          <a:xfrm>
            <a:off x="0" y="6670981"/>
            <a:ext cx="4034264" cy="352119"/>
          </a:xfrm>
          <a:prstGeom prst="rect">
            <a:avLst/>
          </a:prstGeom>
        </p:spPr>
        <p:txBody>
          <a:bodyPr vert="horz" lIns="92446" tIns="46223" rIns="92446" bIns="46223"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A6145413-018F-D60F-8114-8003E67EFF39}"/>
              </a:ext>
            </a:extLst>
          </p:cNvPr>
          <p:cNvSpPr>
            <a:spLocks noGrp="1"/>
          </p:cNvSpPr>
          <p:nvPr>
            <p:ph type="sldNum" sz="quarter" idx="3"/>
          </p:nvPr>
        </p:nvSpPr>
        <p:spPr>
          <a:xfrm>
            <a:off x="5273233" y="6670981"/>
            <a:ext cx="4034264" cy="352119"/>
          </a:xfrm>
          <a:prstGeom prst="rect">
            <a:avLst/>
          </a:prstGeom>
        </p:spPr>
        <p:txBody>
          <a:bodyPr vert="horz" lIns="92446" tIns="46223" rIns="92446" bIns="46223" rtlCol="0" anchor="b"/>
          <a:lstStyle>
            <a:lvl1pPr algn="r">
              <a:defRPr sz="1200"/>
            </a:lvl1pPr>
          </a:lstStyle>
          <a:p>
            <a:fld id="{3530B6A1-4E71-4650-A00B-9BB59497BC7F}" type="slidenum">
              <a:rPr lang="nl-NL" smtClean="0"/>
              <a:t>‹#›</a:t>
            </a:fld>
            <a:endParaRPr lang="nl-NL"/>
          </a:p>
        </p:txBody>
      </p:sp>
    </p:spTree>
    <p:extLst>
      <p:ext uri="{BB962C8B-B14F-4D97-AF65-F5344CB8AC3E}">
        <p14:creationId xmlns:p14="http://schemas.microsoft.com/office/powerpoint/2010/main" val="428869336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33943" cy="352374"/>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idx="1"/>
          </p:nvPr>
        </p:nvSpPr>
        <p:spPr>
          <a:xfrm>
            <a:off x="5273002" y="1"/>
            <a:ext cx="4033943" cy="352374"/>
          </a:xfrm>
          <a:prstGeom prst="rect">
            <a:avLst/>
          </a:prstGeom>
        </p:spPr>
        <p:txBody>
          <a:bodyPr vert="horz" lIns="93324" tIns="46662" rIns="93324" bIns="46662" rtlCol="0"/>
          <a:lstStyle>
            <a:lvl1pPr algn="r">
              <a:defRPr sz="1200"/>
            </a:lvl1pPr>
          </a:lstStyle>
          <a:p>
            <a:endParaRPr lang="en-GB"/>
          </a:p>
        </p:txBody>
      </p:sp>
      <p:sp>
        <p:nvSpPr>
          <p:cNvPr id="4" name="Slide Image Placeholder 3"/>
          <p:cNvSpPr>
            <a:spLocks noGrp="1" noRot="1" noChangeAspect="1"/>
          </p:cNvSpPr>
          <p:nvPr>
            <p:ph type="sldImg" idx="2"/>
          </p:nvPr>
        </p:nvSpPr>
        <p:spPr>
          <a:xfrm>
            <a:off x="2547938" y="877888"/>
            <a:ext cx="4213225" cy="2370137"/>
          </a:xfrm>
          <a:prstGeom prst="rect">
            <a:avLst/>
          </a:prstGeom>
          <a:noFill/>
          <a:ln w="12700">
            <a:solidFill>
              <a:prstClr val="black"/>
            </a:solidFill>
          </a:ln>
        </p:spPr>
        <p:txBody>
          <a:bodyPr vert="horz" lIns="93324" tIns="46662" rIns="93324" bIns="46662" rtlCol="0" anchor="ctr"/>
          <a:lstStyle/>
          <a:p>
            <a:endParaRPr lang="en-GB"/>
          </a:p>
        </p:txBody>
      </p:sp>
      <p:sp>
        <p:nvSpPr>
          <p:cNvPr id="5" name="Notes Placeholder 4"/>
          <p:cNvSpPr>
            <a:spLocks noGrp="1"/>
          </p:cNvSpPr>
          <p:nvPr>
            <p:ph type="body" sz="quarter" idx="3"/>
          </p:nvPr>
        </p:nvSpPr>
        <p:spPr>
          <a:xfrm>
            <a:off x="930910" y="3379866"/>
            <a:ext cx="7447280" cy="2765346"/>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670727"/>
            <a:ext cx="4033943" cy="352373"/>
          </a:xfrm>
          <a:prstGeom prst="rect">
            <a:avLst/>
          </a:prstGeom>
        </p:spPr>
        <p:txBody>
          <a:bodyPr vert="horz" lIns="93324" tIns="46662" rIns="93324"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5273002" y="6670727"/>
            <a:ext cx="4033943" cy="352373"/>
          </a:xfrm>
          <a:prstGeom prst="rect">
            <a:avLst/>
          </a:prstGeom>
        </p:spPr>
        <p:txBody>
          <a:bodyPr vert="horz" lIns="93324" tIns="46662" rIns="93324" bIns="46662"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D1472F82-C163-4E7A-2152-2495692612A2}"/>
              </a:ext>
            </a:extLst>
          </p:cNvPr>
          <p:cNvSpPr>
            <a:spLocks noGrp="1"/>
          </p:cNvSpPr>
          <p:nvPr>
            <p:ph type="dt" idx="1"/>
          </p:nvPr>
        </p:nvSpPr>
        <p:spPr/>
        <p:txBody>
          <a:bodyPr/>
          <a:lstStyle/>
          <a:p>
            <a:pPr defTabSz="924458">
              <a:defRPr/>
            </a:pPr>
            <a:endParaRPr lang="en-GB">
              <a:solidFill>
                <a:prstClr val="black"/>
              </a:solidFill>
              <a:latin typeface="Calibri" panose="020F0502020204030204"/>
            </a:endParaRPr>
          </a:p>
        </p:txBody>
      </p:sp>
    </p:spTree>
    <p:extLst>
      <p:ext uri="{BB962C8B-B14F-4D97-AF65-F5344CB8AC3E}">
        <p14:creationId xmlns:p14="http://schemas.microsoft.com/office/powerpoint/2010/main" val="1073588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145CF-3DEF-EC95-A8D1-9150CAEF45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96B4BA-B4A5-37F2-EEE5-A189DD3825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23C5C7-04B5-3F7A-02AD-AFB7E3294AEE}"/>
              </a:ext>
            </a:extLst>
          </p:cNvPr>
          <p:cNvSpPr>
            <a:spLocks noGrp="1"/>
          </p:cNvSpPr>
          <p:nvPr>
            <p:ph type="body" idx="1"/>
          </p:nvPr>
        </p:nvSpPr>
        <p:spPr/>
        <p:txBody>
          <a:bodyPr/>
          <a:lstStyle/>
          <a:p>
            <a:pPr defTabSz="933241">
              <a:defRPr/>
            </a:pPr>
            <a:r>
              <a:rPr lang="en-GB" dirty="0"/>
              <a:t>(Talk through the text on the slide)</a:t>
            </a:r>
          </a:p>
          <a:p>
            <a:pPr defTabSz="933241">
              <a:defRPr/>
            </a:pPr>
            <a:r>
              <a:rPr lang="en-GB" dirty="0"/>
              <a:t>NAP=National Adaptation Plans</a:t>
            </a:r>
          </a:p>
          <a:p>
            <a:pPr defTabSz="933241">
              <a:defRPr/>
            </a:pPr>
            <a:endParaRPr lang="en-GB" dirty="0"/>
          </a:p>
        </p:txBody>
      </p:sp>
      <p:sp>
        <p:nvSpPr>
          <p:cNvPr id="4" name="Slide Number Placeholder 3">
            <a:extLst>
              <a:ext uri="{FF2B5EF4-FFF2-40B4-BE49-F238E27FC236}">
                <a16:creationId xmlns:a16="http://schemas.microsoft.com/office/drawing/2014/main" id="{2F6B9D32-F32A-C37E-7AF2-0020B315F3F8}"/>
              </a:ext>
            </a:extLst>
          </p:cNvPr>
          <p:cNvSpPr>
            <a:spLocks noGrp="1"/>
          </p:cNvSpPr>
          <p:nvPr>
            <p:ph type="sldNum" sz="quarter" idx="5"/>
          </p:nvPr>
        </p:nvSpPr>
        <p:spPr/>
        <p:txBody>
          <a:bodyPr/>
          <a:lstStyle/>
          <a:p>
            <a:fld id="{0D92EB36-4A80-453E-AD60-5EAF852BCFB2}" type="slidenum">
              <a:rPr lang="en-GB" smtClean="0"/>
              <a:t>11</a:t>
            </a:fld>
            <a:endParaRPr lang="en-GB"/>
          </a:p>
        </p:txBody>
      </p:sp>
      <p:sp>
        <p:nvSpPr>
          <p:cNvPr id="5" name="Date Placeholder 4">
            <a:extLst>
              <a:ext uri="{FF2B5EF4-FFF2-40B4-BE49-F238E27FC236}">
                <a16:creationId xmlns:a16="http://schemas.microsoft.com/office/drawing/2014/main" id="{22AD46A8-81D5-BC45-DC87-E38C2CB72B3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109149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broadly speaking 5 different approaches to adaptation. (As described on the slide with examples related to a coastal railway line)</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12</a:t>
            </a:fld>
            <a:endParaRPr lang="en-GB"/>
          </a:p>
        </p:txBody>
      </p:sp>
    </p:spTree>
    <p:extLst>
      <p:ext uri="{BB962C8B-B14F-4D97-AF65-F5344CB8AC3E}">
        <p14:creationId xmlns:p14="http://schemas.microsoft.com/office/powerpoint/2010/main" val="2599120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that there are also Social/Behavioural and Institutional/Governance categories of solutions that should also be considered, further to the Physical category that most people think of first when identifying adaptation solutions)</a:t>
            </a:r>
          </a:p>
          <a:p>
            <a:r>
              <a:rPr lang="en-GB" dirty="0"/>
              <a:t>(Select a few examples from the lists in the slide that are familiar, and describe them as illustrations)</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13</a:t>
            </a:fld>
            <a:endParaRPr lang="en-GB"/>
          </a:p>
        </p:txBody>
      </p:sp>
    </p:spTree>
    <p:extLst>
      <p:ext uri="{BB962C8B-B14F-4D97-AF65-F5344CB8AC3E}">
        <p14:creationId xmlns:p14="http://schemas.microsoft.com/office/powerpoint/2010/main" val="4080189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7F588-D806-4966-86E9-AE10C23E6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D80E8-7B62-FD80-2DCE-182A49E6E4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58C892-658A-EA1D-2A7D-FCF0A055EDEA}"/>
              </a:ext>
            </a:extLst>
          </p:cNvPr>
          <p:cNvSpPr>
            <a:spLocks noGrp="1"/>
          </p:cNvSpPr>
          <p:nvPr>
            <p:ph type="body" idx="1"/>
          </p:nvPr>
        </p:nvSpPr>
        <p:spPr/>
        <p:txBody>
          <a:bodyPr/>
          <a:lstStyle/>
          <a:p>
            <a:r>
              <a:rPr lang="en-GB" dirty="0"/>
              <a:t>Once we’ve made a long-list of possible options, we should describe what they would entail on our project, with some initial details on the benefits that they may provide. </a:t>
            </a:r>
          </a:p>
          <a:p>
            <a:r>
              <a:rPr lang="en-GB" dirty="0"/>
              <a:t>e.g. for a rail project – as shown in the table on the slide.</a:t>
            </a:r>
          </a:p>
        </p:txBody>
      </p:sp>
      <p:sp>
        <p:nvSpPr>
          <p:cNvPr id="4" name="Slide Number Placeholder 3">
            <a:extLst>
              <a:ext uri="{FF2B5EF4-FFF2-40B4-BE49-F238E27FC236}">
                <a16:creationId xmlns:a16="http://schemas.microsoft.com/office/drawing/2014/main" id="{D8D1F631-AF2F-7879-265B-B95EB7BAA82A}"/>
              </a:ext>
            </a:extLst>
          </p:cNvPr>
          <p:cNvSpPr>
            <a:spLocks noGrp="1"/>
          </p:cNvSpPr>
          <p:nvPr>
            <p:ph type="sldNum" sz="quarter" idx="5"/>
          </p:nvPr>
        </p:nvSpPr>
        <p:spPr/>
        <p:txBody>
          <a:bodyPr/>
          <a:lstStyle/>
          <a:p>
            <a:fld id="{0D92EB36-4A80-453E-AD60-5EAF852BCFB2}" type="slidenum">
              <a:rPr lang="en-GB" smtClean="0"/>
              <a:t>14</a:t>
            </a:fld>
            <a:endParaRPr lang="en-GB"/>
          </a:p>
        </p:txBody>
      </p:sp>
      <p:sp>
        <p:nvSpPr>
          <p:cNvPr id="5" name="Date Placeholder 4">
            <a:extLst>
              <a:ext uri="{FF2B5EF4-FFF2-40B4-BE49-F238E27FC236}">
                <a16:creationId xmlns:a16="http://schemas.microsoft.com/office/drawing/2014/main" id="{96EB7EDF-B699-CC6D-6DD3-2ED37DE3D7A4}"/>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000081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83467-2419-24C2-51DA-5325530F3E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A0F91-5465-C564-81F4-7438B4819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F910AC-66C5-31A4-9022-9114DFB06D37}"/>
              </a:ext>
            </a:extLst>
          </p:cNvPr>
          <p:cNvSpPr>
            <a:spLocks noGrp="1"/>
          </p:cNvSpPr>
          <p:nvPr>
            <p:ph type="body" idx="1"/>
          </p:nvPr>
        </p:nvSpPr>
        <p:spPr/>
        <p:txBody>
          <a:bodyPr/>
          <a:lstStyle/>
          <a:p>
            <a:pPr defTabSz="933241">
              <a:defRPr/>
            </a:pPr>
            <a:r>
              <a:rPr lang="nl-NL" dirty="0" err="1">
                <a:solidFill>
                  <a:schemeClr val="bg1">
                    <a:lumMod val="85000"/>
                  </a:schemeClr>
                </a:solidFill>
                <a:cs typeface="Times New Roman" panose="02020603050405020304" pitchFamily="18" charset="0"/>
              </a:rPr>
              <a:t>Identify</a:t>
            </a:r>
            <a:r>
              <a:rPr lang="nl-NL" dirty="0">
                <a:solidFill>
                  <a:schemeClr val="bg1">
                    <a:lumMod val="85000"/>
                  </a:schemeClr>
                </a:solidFill>
                <a:cs typeface="Times New Roman" panose="02020603050405020304" pitchFamily="18" charset="0"/>
              </a:rPr>
              <a:t> and </a:t>
            </a:r>
            <a:r>
              <a:rPr lang="nl-NL" dirty="0" err="1">
                <a:solidFill>
                  <a:schemeClr val="bg1">
                    <a:lumMod val="85000"/>
                  </a:schemeClr>
                </a:solidFill>
                <a:cs typeface="Times New Roman" panose="02020603050405020304" pitchFamily="18" charset="0"/>
              </a:rPr>
              <a:t>describe</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the</a:t>
            </a:r>
            <a:r>
              <a:rPr lang="nl-NL" dirty="0">
                <a:solidFill>
                  <a:schemeClr val="bg1">
                    <a:lumMod val="85000"/>
                  </a:schemeClr>
                </a:solidFill>
                <a:cs typeface="Times New Roman" panose="02020603050405020304" pitchFamily="18" charset="0"/>
              </a:rPr>
              <a:t> co-benefits </a:t>
            </a:r>
            <a:r>
              <a:rPr lang="nl-NL" dirty="0" err="1">
                <a:solidFill>
                  <a:schemeClr val="bg1">
                    <a:lumMod val="85000"/>
                  </a:schemeClr>
                </a:solidFill>
                <a:cs typeface="Times New Roman" panose="02020603050405020304" pitchFamily="18" charset="0"/>
              </a:rPr>
              <a:t>for</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each</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resilience</a:t>
            </a:r>
            <a:r>
              <a:rPr lang="nl-NL" dirty="0">
                <a:solidFill>
                  <a:schemeClr val="bg1">
                    <a:lumMod val="85000"/>
                  </a:schemeClr>
                </a:solidFill>
                <a:cs typeface="Times New Roman" panose="02020603050405020304" pitchFamily="18" charset="0"/>
              </a:rPr>
              <a:t> option.</a:t>
            </a:r>
          </a:p>
          <a:p>
            <a:pPr defTabSz="933241">
              <a:defRPr/>
            </a:pPr>
            <a:r>
              <a:rPr lang="nl-NL" dirty="0">
                <a:solidFill>
                  <a:schemeClr val="bg1">
                    <a:lumMod val="85000"/>
                  </a:schemeClr>
                </a:solidFill>
                <a:cs typeface="Times New Roman" panose="02020603050405020304" pitchFamily="18" charset="0"/>
              </a:rPr>
              <a:t>e.g. </a:t>
            </a:r>
            <a:r>
              <a:rPr lang="nl-NL" dirty="0" err="1">
                <a:solidFill>
                  <a:schemeClr val="bg1">
                    <a:lumMod val="85000"/>
                  </a:schemeClr>
                </a:solidFill>
                <a:cs typeface="Times New Roman" panose="02020603050405020304" pitchFamily="18" charset="0"/>
              </a:rPr>
              <a:t>ensuring</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vegetation</a:t>
            </a:r>
            <a:r>
              <a:rPr lang="nl-NL" dirty="0">
                <a:solidFill>
                  <a:schemeClr val="bg1">
                    <a:lumMod val="85000"/>
                  </a:schemeClr>
                </a:solidFill>
                <a:cs typeface="Times New Roman" panose="02020603050405020304" pitchFamily="18" charset="0"/>
              </a:rPr>
              <a:t> cover on </a:t>
            </a:r>
            <a:r>
              <a:rPr lang="nl-NL" dirty="0" err="1">
                <a:solidFill>
                  <a:schemeClr val="bg1">
                    <a:lumMod val="85000"/>
                  </a:schemeClr>
                </a:solidFill>
                <a:cs typeface="Times New Roman" panose="02020603050405020304" pitchFamily="18" charset="0"/>
              </a:rPr>
              <a:t>road</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embankments</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to</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reduce</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erosion</a:t>
            </a:r>
            <a:r>
              <a:rPr lang="nl-NL" dirty="0">
                <a:solidFill>
                  <a:schemeClr val="bg1">
                    <a:lumMod val="85000"/>
                  </a:schemeClr>
                </a:solidFill>
                <a:cs typeface="Times New Roman" panose="02020603050405020304" pitchFamily="18" charset="0"/>
              </a:rPr>
              <a:t>, could </a:t>
            </a:r>
            <a:r>
              <a:rPr lang="nl-NL" dirty="0" err="1">
                <a:solidFill>
                  <a:schemeClr val="bg1">
                    <a:lumMod val="85000"/>
                  </a:schemeClr>
                </a:solidFill>
                <a:cs typeface="Times New Roman" panose="02020603050405020304" pitchFamily="18" charset="0"/>
              </a:rPr>
              <a:t>also</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be</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mown</a:t>
            </a:r>
            <a:r>
              <a:rPr lang="nl-NL" dirty="0">
                <a:solidFill>
                  <a:schemeClr val="bg1">
                    <a:lumMod val="85000"/>
                  </a:schemeClr>
                </a:solidFill>
                <a:cs typeface="Times New Roman" panose="02020603050405020304" pitchFamily="18" charset="0"/>
              </a:rPr>
              <a:t> and </a:t>
            </a:r>
            <a:r>
              <a:rPr lang="nl-NL" dirty="0" err="1">
                <a:solidFill>
                  <a:schemeClr val="bg1">
                    <a:lumMod val="85000"/>
                  </a:schemeClr>
                </a:solidFill>
                <a:cs typeface="Times New Roman" panose="02020603050405020304" pitchFamily="18" charset="0"/>
              </a:rPr>
              <a:t>used</a:t>
            </a:r>
            <a:r>
              <a:rPr lang="nl-NL" dirty="0">
                <a:solidFill>
                  <a:schemeClr val="bg1">
                    <a:lumMod val="85000"/>
                  </a:schemeClr>
                </a:solidFill>
                <a:cs typeface="Times New Roman" panose="02020603050405020304" pitchFamily="18" charset="0"/>
              </a:rPr>
              <a:t> as </a:t>
            </a:r>
            <a:r>
              <a:rPr lang="nl-NL" dirty="0" err="1">
                <a:solidFill>
                  <a:schemeClr val="bg1">
                    <a:lumMod val="85000"/>
                  </a:schemeClr>
                </a:solidFill>
                <a:cs typeface="Times New Roman" panose="02020603050405020304" pitchFamily="18" charset="0"/>
              </a:rPr>
              <a:t>feedstock</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for</a:t>
            </a:r>
            <a:r>
              <a:rPr lang="nl-NL" dirty="0">
                <a:solidFill>
                  <a:schemeClr val="bg1">
                    <a:lumMod val="85000"/>
                  </a:schemeClr>
                </a:solidFill>
                <a:cs typeface="Times New Roman" panose="02020603050405020304" pitchFamily="18" charset="0"/>
              </a:rPr>
              <a:t> </a:t>
            </a:r>
            <a:r>
              <a:rPr lang="nl-NL" dirty="0" err="1">
                <a:solidFill>
                  <a:schemeClr val="bg1">
                    <a:lumMod val="85000"/>
                  </a:schemeClr>
                </a:solidFill>
                <a:cs typeface="Times New Roman" panose="02020603050405020304" pitchFamily="18" charset="0"/>
              </a:rPr>
              <a:t>cattle</a:t>
            </a:r>
            <a:r>
              <a:rPr lang="nl-NL" dirty="0">
                <a:solidFill>
                  <a:schemeClr val="bg1">
                    <a:lumMod val="85000"/>
                  </a:schemeClr>
                </a:solidFill>
                <a:cs typeface="Times New Roman" panose="02020603050405020304" pitchFamily="18" charset="0"/>
              </a:rPr>
              <a:t>.</a:t>
            </a:r>
            <a:endParaRPr lang="en-GB" dirty="0"/>
          </a:p>
        </p:txBody>
      </p:sp>
      <p:sp>
        <p:nvSpPr>
          <p:cNvPr id="4" name="Slide Number Placeholder 3">
            <a:extLst>
              <a:ext uri="{FF2B5EF4-FFF2-40B4-BE49-F238E27FC236}">
                <a16:creationId xmlns:a16="http://schemas.microsoft.com/office/drawing/2014/main" id="{B8A2B1F5-DD71-48DE-88A6-6F4251B6396B}"/>
              </a:ext>
            </a:extLst>
          </p:cNvPr>
          <p:cNvSpPr>
            <a:spLocks noGrp="1"/>
          </p:cNvSpPr>
          <p:nvPr>
            <p:ph type="sldNum" sz="quarter" idx="5"/>
          </p:nvPr>
        </p:nvSpPr>
        <p:spPr/>
        <p:txBody>
          <a:bodyPr/>
          <a:lstStyle/>
          <a:p>
            <a:fld id="{0D92EB36-4A80-453E-AD60-5EAF852BCFB2}" type="slidenum">
              <a:rPr lang="en-GB" smtClean="0"/>
              <a:t>15</a:t>
            </a:fld>
            <a:endParaRPr lang="en-GB"/>
          </a:p>
        </p:txBody>
      </p:sp>
      <p:sp>
        <p:nvSpPr>
          <p:cNvPr id="5" name="Date Placeholder 4">
            <a:extLst>
              <a:ext uri="{FF2B5EF4-FFF2-40B4-BE49-F238E27FC236}">
                <a16:creationId xmlns:a16="http://schemas.microsoft.com/office/drawing/2014/main" id="{B19FB142-8343-C541-F378-33E4922BEC4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4281981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1362F-5CDF-9C18-80D8-5DD1CDEDC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C8F149-EF53-BED3-3792-8B9B8C673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552872-0164-6D74-47DC-775B51E60D1A}"/>
              </a:ext>
            </a:extLst>
          </p:cNvPr>
          <p:cNvSpPr>
            <a:spLocks noGrp="1"/>
          </p:cNvSpPr>
          <p:nvPr>
            <p:ph type="body" idx="1"/>
          </p:nvPr>
        </p:nvSpPr>
        <p:spPr/>
        <p:txBody>
          <a:bodyPr/>
          <a:lstStyle/>
          <a:p>
            <a:r>
              <a:rPr lang="en-GB" dirty="0"/>
              <a:t>…helps to identify possible co-benefits.</a:t>
            </a:r>
          </a:p>
          <a:p>
            <a:r>
              <a:rPr lang="en-GB" dirty="0"/>
              <a:t>Those adaptation options that help to address multiple Sustainable Development Goals (SDGs) are typically more preferable to prioritise.</a:t>
            </a:r>
          </a:p>
        </p:txBody>
      </p:sp>
      <p:sp>
        <p:nvSpPr>
          <p:cNvPr id="4" name="Slide Number Placeholder 3">
            <a:extLst>
              <a:ext uri="{FF2B5EF4-FFF2-40B4-BE49-F238E27FC236}">
                <a16:creationId xmlns:a16="http://schemas.microsoft.com/office/drawing/2014/main" id="{0FE6A90E-F289-6F02-0BBA-93E8409D1F2F}"/>
              </a:ext>
            </a:extLst>
          </p:cNvPr>
          <p:cNvSpPr>
            <a:spLocks noGrp="1"/>
          </p:cNvSpPr>
          <p:nvPr>
            <p:ph type="sldNum" sz="quarter" idx="5"/>
          </p:nvPr>
        </p:nvSpPr>
        <p:spPr/>
        <p:txBody>
          <a:bodyPr/>
          <a:lstStyle/>
          <a:p>
            <a:fld id="{0D92EB36-4A80-453E-AD60-5EAF852BCFB2}" type="slidenum">
              <a:rPr lang="en-GB" smtClean="0"/>
              <a:t>16</a:t>
            </a:fld>
            <a:endParaRPr lang="en-GB"/>
          </a:p>
        </p:txBody>
      </p:sp>
      <p:sp>
        <p:nvSpPr>
          <p:cNvPr id="5" name="Date Placeholder 4">
            <a:extLst>
              <a:ext uri="{FF2B5EF4-FFF2-40B4-BE49-F238E27FC236}">
                <a16:creationId xmlns:a16="http://schemas.microsoft.com/office/drawing/2014/main" id="{FADCA375-6EC8-2354-B575-3190FC4C5210}"/>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986602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DC934-8ABE-AE2B-169E-A8CB9D4FEA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D5BB-43E7-BFFE-9F62-6A3F453B47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A31C00-C6D7-0FAF-AEAC-1F85A6C153FF}"/>
              </a:ext>
            </a:extLst>
          </p:cNvPr>
          <p:cNvSpPr>
            <a:spLocks noGrp="1"/>
          </p:cNvSpPr>
          <p:nvPr>
            <p:ph type="body" idx="1"/>
          </p:nvPr>
        </p:nvSpPr>
        <p:spPr/>
        <p:txBody>
          <a:bodyPr/>
          <a:lstStyle/>
          <a:p>
            <a:pPr defTabSz="933241">
              <a:defRPr/>
            </a:pPr>
            <a:r>
              <a:rPr lang="en-GB" dirty="0"/>
              <a:t>We have a long-list of described adaptation options, but what next?</a:t>
            </a:r>
          </a:p>
          <a:p>
            <a:pPr defTabSz="933241">
              <a:defRPr/>
            </a:pPr>
            <a:r>
              <a:rPr lang="en-GB" dirty="0"/>
              <a:t>We all know that project budgets are limited, so its unlikely that we will be able to pay for an endless list of adaptation options. So, SHORT-LIST</a:t>
            </a:r>
          </a:p>
          <a:p>
            <a:pPr defTabSz="933241">
              <a:defRPr/>
            </a:pPr>
            <a:r>
              <a:rPr lang="en-GB" dirty="0"/>
              <a:t>Technical effectiveness, but also E&amp;S, Institutional, etc</a:t>
            </a:r>
          </a:p>
        </p:txBody>
      </p:sp>
      <p:sp>
        <p:nvSpPr>
          <p:cNvPr id="4" name="Slide Number Placeholder 3">
            <a:extLst>
              <a:ext uri="{FF2B5EF4-FFF2-40B4-BE49-F238E27FC236}">
                <a16:creationId xmlns:a16="http://schemas.microsoft.com/office/drawing/2014/main" id="{7844D9E4-D4FA-FF06-3090-CAD233270DEA}"/>
              </a:ext>
            </a:extLst>
          </p:cNvPr>
          <p:cNvSpPr>
            <a:spLocks noGrp="1"/>
          </p:cNvSpPr>
          <p:nvPr>
            <p:ph type="sldNum" sz="quarter" idx="5"/>
          </p:nvPr>
        </p:nvSpPr>
        <p:spPr/>
        <p:txBody>
          <a:bodyPr/>
          <a:lstStyle/>
          <a:p>
            <a:fld id="{0D92EB36-4A80-453E-AD60-5EAF852BCFB2}" type="slidenum">
              <a:rPr lang="en-GB" smtClean="0"/>
              <a:t>17</a:t>
            </a:fld>
            <a:endParaRPr lang="en-GB"/>
          </a:p>
        </p:txBody>
      </p:sp>
      <p:sp>
        <p:nvSpPr>
          <p:cNvPr id="5" name="Date Placeholder 4">
            <a:extLst>
              <a:ext uri="{FF2B5EF4-FFF2-40B4-BE49-F238E27FC236}">
                <a16:creationId xmlns:a16="http://schemas.microsoft.com/office/drawing/2014/main" id="{B450C63A-7D72-E9C1-D017-B0BE6CB15674}"/>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609527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also group adaptation options into a package of related options, as this can sometimes make them more attractive, or more practically assessable in the next step. </a:t>
            </a:r>
          </a:p>
          <a:p>
            <a:r>
              <a:rPr lang="en-GB" dirty="0"/>
              <a:t>As per this example from The Gambia.</a:t>
            </a:r>
          </a:p>
        </p:txBody>
      </p:sp>
      <p:sp>
        <p:nvSpPr>
          <p:cNvPr id="4" name="Slide Number Placeholder 3"/>
          <p:cNvSpPr>
            <a:spLocks noGrp="1"/>
          </p:cNvSpPr>
          <p:nvPr>
            <p:ph type="sldNum" sz="quarter" idx="5"/>
          </p:nvPr>
        </p:nvSpPr>
        <p:spPr/>
        <p:txBody>
          <a:bodyPr/>
          <a:lstStyle/>
          <a:p>
            <a:fld id="{0D92EB36-4A80-453E-AD60-5EAF852BCFB2}" type="slidenum">
              <a:rPr lang="en-GB" smtClean="0"/>
              <a:t>18</a:t>
            </a:fld>
            <a:endParaRPr lang="en-GB"/>
          </a:p>
        </p:txBody>
      </p:sp>
      <p:sp>
        <p:nvSpPr>
          <p:cNvPr id="5" name="Date Placeholder 4">
            <a:extLst>
              <a:ext uri="{FF2B5EF4-FFF2-40B4-BE49-F238E27FC236}">
                <a16:creationId xmlns:a16="http://schemas.microsoft.com/office/drawing/2014/main" id="{3A8058BA-9CFD-DD8A-7BD4-715F1FFAE278}"/>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111490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also group adaptation options per Project Stage, as this helps to schedule which options should be addressed when (and by whom – i.e. stakeholders involved in that Stage).</a:t>
            </a:r>
          </a:p>
          <a:p>
            <a:r>
              <a:rPr lang="en-GB" dirty="0"/>
              <a:t>As per this example from The Gambia.</a:t>
            </a:r>
          </a:p>
          <a:p>
            <a:endParaRPr lang="en-GB" dirty="0"/>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19</a:t>
            </a:fld>
            <a:endParaRPr lang="en-GB"/>
          </a:p>
        </p:txBody>
      </p:sp>
    </p:spTree>
    <p:extLst>
      <p:ext uri="{BB962C8B-B14F-4D97-AF65-F5344CB8AC3E}">
        <p14:creationId xmlns:p14="http://schemas.microsoft.com/office/powerpoint/2010/main" val="2639942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Follow-on from previous slide, this one being an example of Operation Stage options.</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20</a:t>
            </a:fld>
            <a:endParaRPr lang="en-GB"/>
          </a:p>
        </p:txBody>
      </p:sp>
    </p:spTree>
    <p:extLst>
      <p:ext uri="{BB962C8B-B14F-4D97-AF65-F5344CB8AC3E}">
        <p14:creationId xmlns:p14="http://schemas.microsoft.com/office/powerpoint/2010/main" val="1100467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start with an intro to what we mean by the term ‘Adaptation Solutions’.</a:t>
            </a:r>
          </a:p>
          <a:p>
            <a:r>
              <a:rPr lang="en-GB" dirty="0"/>
              <a:t>Then we describe how to identify them, followed by how to analyse and prioritise them.</a:t>
            </a:r>
          </a:p>
          <a:p>
            <a:r>
              <a:rPr lang="en-GB" dirty="0"/>
              <a:t>In-between we cover a couple of cross-cutting topics – Nature-based Solutions and Stakeholder Engagement and Communication. </a:t>
            </a:r>
          </a:p>
        </p:txBody>
      </p:sp>
      <p:sp>
        <p:nvSpPr>
          <p:cNvPr id="4" name="Slide Number Placeholder 3"/>
          <p:cNvSpPr>
            <a:spLocks noGrp="1"/>
          </p:cNvSpPr>
          <p:nvPr>
            <p:ph type="sldNum" sz="quarter" idx="5"/>
          </p:nvPr>
        </p:nvSpPr>
        <p:spPr/>
        <p:txBody>
          <a:bodyPr/>
          <a:lstStyle/>
          <a:p>
            <a:fld id="{0D92EB36-4A80-453E-AD60-5EAF852BCFB2}" type="slidenum">
              <a:rPr lang="en-GB" smtClean="0"/>
              <a:t>3</a:t>
            </a:fld>
            <a:endParaRPr lang="en-GB"/>
          </a:p>
        </p:txBody>
      </p:sp>
      <p:sp>
        <p:nvSpPr>
          <p:cNvPr id="5" name="Date Placeholder 4">
            <a:extLst>
              <a:ext uri="{FF2B5EF4-FFF2-40B4-BE49-F238E27FC236}">
                <a16:creationId xmlns:a16="http://schemas.microsoft.com/office/drawing/2014/main" id="{DE0D8B13-06E0-19E1-85C0-D7F1B6859C1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0960520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In-between we cover a couple of cross-cutting topics – Nature-based Solutions </a:t>
            </a:r>
          </a:p>
        </p:txBody>
      </p:sp>
      <p:sp>
        <p:nvSpPr>
          <p:cNvPr id="4" name="Slide Number Placeholder 3"/>
          <p:cNvSpPr>
            <a:spLocks noGrp="1"/>
          </p:cNvSpPr>
          <p:nvPr>
            <p:ph type="sldNum" sz="quarter" idx="5"/>
          </p:nvPr>
        </p:nvSpPr>
        <p:spPr/>
        <p:txBody>
          <a:bodyPr/>
          <a:lstStyle/>
          <a:p>
            <a:fld id="{0D92EB36-4A80-453E-AD60-5EAF852BCFB2}" type="slidenum">
              <a:rPr lang="en-GB" smtClean="0"/>
              <a:t>21</a:t>
            </a:fld>
            <a:endParaRPr lang="en-GB"/>
          </a:p>
        </p:txBody>
      </p:sp>
      <p:sp>
        <p:nvSpPr>
          <p:cNvPr id="5" name="Date Placeholder 4">
            <a:extLst>
              <a:ext uri="{FF2B5EF4-FFF2-40B4-BE49-F238E27FC236}">
                <a16:creationId xmlns:a16="http://schemas.microsoft.com/office/drawing/2014/main" id="{298D8ACD-3F2F-882C-49E3-7B4F7589D52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58017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Remember that in the Introductory Presentation we defined 3 different kinds of infrastructure….(as per text on the slide)</a:t>
            </a:r>
          </a:p>
        </p:txBody>
      </p:sp>
      <p:sp>
        <p:nvSpPr>
          <p:cNvPr id="4" name="Slide Number Placeholder 3"/>
          <p:cNvSpPr>
            <a:spLocks noGrp="1"/>
          </p:cNvSpPr>
          <p:nvPr>
            <p:ph type="sldNum" sz="quarter" idx="5"/>
          </p:nvPr>
        </p:nvSpPr>
        <p:spPr/>
        <p:txBody>
          <a:bodyPr/>
          <a:lstStyle/>
          <a:p>
            <a:fld id="{0D92EB36-4A80-453E-AD60-5EAF852BCFB2}" type="slidenum">
              <a:rPr lang="en-GB" smtClean="0"/>
              <a:t>22</a:t>
            </a:fld>
            <a:endParaRPr lang="en-GB"/>
          </a:p>
        </p:txBody>
      </p:sp>
      <p:sp>
        <p:nvSpPr>
          <p:cNvPr id="5" name="Date Placeholder 4">
            <a:extLst>
              <a:ext uri="{FF2B5EF4-FFF2-40B4-BE49-F238E27FC236}">
                <a16:creationId xmlns:a16="http://schemas.microsoft.com/office/drawing/2014/main" id="{59C724A5-1935-4F03-3976-355F1CFA565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730468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Understanding that the natural environment is powerful – rather utilise that strength instead of fighting against it.</a:t>
            </a:r>
          </a:p>
          <a:p>
            <a:r>
              <a:rPr lang="en-GB" dirty="0"/>
              <a:t>Tapping back into traditional knowledge</a:t>
            </a:r>
          </a:p>
          <a:p>
            <a:r>
              <a:rPr lang="en-GB" dirty="0"/>
              <a:t>The examples given here are coastal, but NbS can also be applied in other environments. </a:t>
            </a:r>
          </a:p>
          <a:p>
            <a:r>
              <a:rPr lang="en-GB" dirty="0"/>
              <a:t>The blue box highlights the range of what van be considered to be NbS.</a:t>
            </a:r>
          </a:p>
        </p:txBody>
      </p:sp>
    </p:spTree>
    <p:extLst>
      <p:ext uri="{BB962C8B-B14F-4D97-AF65-F5344CB8AC3E}">
        <p14:creationId xmlns:p14="http://schemas.microsoft.com/office/powerpoint/2010/main" val="840578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go into more detail about these Nature-based Solutions.</a:t>
            </a:r>
          </a:p>
          <a:p>
            <a:endParaRPr lang="en-GB" dirty="0"/>
          </a:p>
          <a:p>
            <a:r>
              <a:rPr lang="en-GB" dirty="0"/>
              <a:t>Nature Based Solutions (“NbS”) is an approach that….(read out from slide)</a:t>
            </a:r>
          </a:p>
          <a:p>
            <a:endParaRPr lang="en-GB" dirty="0"/>
          </a:p>
          <a:p>
            <a:r>
              <a:rPr lang="en-GB" dirty="0"/>
              <a:t>Essentially, nature based solutions take the best adaptation benefits from nature and apply them to human problems. </a:t>
            </a:r>
          </a:p>
          <a:p>
            <a:endParaRPr lang="en-GB" dirty="0"/>
          </a:p>
        </p:txBody>
      </p:sp>
      <p:sp>
        <p:nvSpPr>
          <p:cNvPr id="4" name="Slide Number Placeholder 3"/>
          <p:cNvSpPr>
            <a:spLocks noGrp="1"/>
          </p:cNvSpPr>
          <p:nvPr>
            <p:ph type="sldNum" sz="quarter" idx="5"/>
          </p:nvPr>
        </p:nvSpPr>
        <p:spPr/>
        <p:txBody>
          <a:bodyPr/>
          <a:lstStyle/>
          <a:p>
            <a:fld id="{0D92EB36-4A80-453E-AD60-5EAF852BCFB2}" type="slidenum">
              <a:rPr lang="en-GB" smtClean="0"/>
              <a:t>24</a:t>
            </a:fld>
            <a:endParaRPr lang="en-GB"/>
          </a:p>
        </p:txBody>
      </p:sp>
      <p:sp>
        <p:nvSpPr>
          <p:cNvPr id="5" name="Date Placeholder 4">
            <a:extLst>
              <a:ext uri="{FF2B5EF4-FFF2-40B4-BE49-F238E27FC236}">
                <a16:creationId xmlns:a16="http://schemas.microsoft.com/office/drawing/2014/main" id="{E8D851F0-2611-2EA0-CC39-A63636D13F9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571633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Nature-based Solution approach is a systems-based approach. As such, a systems-based series of steps should be followed – as per points on slide.</a:t>
            </a:r>
          </a:p>
        </p:txBody>
      </p:sp>
      <p:sp>
        <p:nvSpPr>
          <p:cNvPr id="4" name="Slide Number Placeholder 3"/>
          <p:cNvSpPr>
            <a:spLocks noGrp="1"/>
          </p:cNvSpPr>
          <p:nvPr>
            <p:ph type="sldNum" sz="quarter" idx="5"/>
          </p:nvPr>
        </p:nvSpPr>
        <p:spPr/>
        <p:txBody>
          <a:bodyPr/>
          <a:lstStyle/>
          <a:p>
            <a:fld id="{0D92EB36-4A80-453E-AD60-5EAF852BCFB2}" type="slidenum">
              <a:rPr lang="en-GB" smtClean="0"/>
              <a:t>25</a:t>
            </a:fld>
            <a:endParaRPr lang="en-GB"/>
          </a:p>
        </p:txBody>
      </p:sp>
      <p:sp>
        <p:nvSpPr>
          <p:cNvPr id="5" name="Date Placeholder 4">
            <a:extLst>
              <a:ext uri="{FF2B5EF4-FFF2-40B4-BE49-F238E27FC236}">
                <a16:creationId xmlns:a16="http://schemas.microsoft.com/office/drawing/2014/main" id="{FD90E0A7-937E-2B51-9E18-2429343B325B}"/>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472558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41">
              <a:defRPr/>
            </a:pPr>
            <a:r>
              <a:rPr lang="en-GB"/>
              <a:t>Performance of Nature-based Solutions can be unreliable because it is often variable – growth of vegetation on a slope vs application of shotcrete. But we can be better at defining outputs for NbS to mitigate this. Min thickness of shotcrete / coverage of veg.</a:t>
            </a:r>
          </a:p>
          <a:p>
            <a:pPr defTabSz="933241">
              <a:defRPr/>
            </a:pPr>
            <a:r>
              <a:rPr lang="en-GB"/>
              <a:t>In many instances, hybrids of green, blue and grey infrastructure can provide the most effective solutions when considered at a system level, taking co-benefits into account.</a:t>
            </a:r>
          </a:p>
          <a:p>
            <a:pPr defTabSz="933241">
              <a:defRPr/>
            </a:pPr>
            <a:r>
              <a:rPr lang="en-GB"/>
              <a:t>Recognition that green, blue and hybrid infrastructure has greater </a:t>
            </a:r>
            <a:r>
              <a:rPr lang="en-GB" b="1"/>
              <a:t>adaptability</a:t>
            </a:r>
            <a:r>
              <a:rPr lang="en-GB"/>
              <a:t> than grey infrastructure, and therefore tends to be more climate resilient.</a:t>
            </a:r>
          </a:p>
          <a:p>
            <a:pPr lvl="1"/>
            <a:r>
              <a:rPr lang="en-US"/>
              <a:t>Green &amp; Blue often have almost no negative impacts on environment and society</a:t>
            </a:r>
          </a:p>
          <a:p>
            <a:pPr lvl="1"/>
            <a:r>
              <a:rPr lang="en-US"/>
              <a:t>Provides additional co-benefits</a:t>
            </a:r>
          </a:p>
          <a:p>
            <a:pPr lvl="1"/>
            <a:r>
              <a:rPr lang="en-US"/>
              <a:t>Cheaper in the long run</a:t>
            </a:r>
          </a:p>
          <a:p>
            <a:pPr defTabSz="933241">
              <a:defRPr/>
            </a:pPr>
            <a:endParaRPr lang="en-GB"/>
          </a:p>
          <a:p>
            <a:endParaRPr lang="en-GB"/>
          </a:p>
        </p:txBody>
      </p:sp>
      <p:sp>
        <p:nvSpPr>
          <p:cNvPr id="4" name="Slide Number Placeholder 3"/>
          <p:cNvSpPr>
            <a:spLocks noGrp="1"/>
          </p:cNvSpPr>
          <p:nvPr>
            <p:ph type="sldNum" sz="quarter" idx="5"/>
          </p:nvPr>
        </p:nvSpPr>
        <p:spPr/>
        <p:txBody>
          <a:bodyPr/>
          <a:lstStyle/>
          <a:p>
            <a:fld id="{0D92EB36-4A80-453E-AD60-5EAF852BCFB2}" type="slidenum">
              <a:rPr lang="en-GB" smtClean="0"/>
              <a:t>26</a:t>
            </a:fld>
            <a:endParaRPr lang="en-GB"/>
          </a:p>
        </p:txBody>
      </p:sp>
      <p:sp>
        <p:nvSpPr>
          <p:cNvPr id="5" name="Date Placeholder 4">
            <a:extLst>
              <a:ext uri="{FF2B5EF4-FFF2-40B4-BE49-F238E27FC236}">
                <a16:creationId xmlns:a16="http://schemas.microsoft.com/office/drawing/2014/main" id="{5734DFD3-CA96-709F-617B-7D27A90EEE5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4391709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What do we mean by co-benefits? Positive outcomes that are not related to the primary objective of the project. </a:t>
            </a:r>
          </a:p>
          <a:p>
            <a:r>
              <a:rPr lang="en-GB"/>
              <a:t>Use example of planting trees along the road to deal with extreme temperature.</a:t>
            </a:r>
          </a:p>
        </p:txBody>
      </p:sp>
      <p:sp>
        <p:nvSpPr>
          <p:cNvPr id="4" name="Slide Number Placeholder 3"/>
          <p:cNvSpPr>
            <a:spLocks noGrp="1"/>
          </p:cNvSpPr>
          <p:nvPr>
            <p:ph type="sldNum" sz="quarter" idx="5"/>
          </p:nvPr>
        </p:nvSpPr>
        <p:spPr/>
        <p:txBody>
          <a:bodyPr/>
          <a:lstStyle/>
          <a:p>
            <a:fld id="{0D92EB36-4A80-453E-AD60-5EAF852BCFB2}" type="slidenum">
              <a:rPr lang="en-GB" smtClean="0"/>
              <a:t>27</a:t>
            </a:fld>
            <a:endParaRPr lang="en-GB"/>
          </a:p>
        </p:txBody>
      </p:sp>
      <p:sp>
        <p:nvSpPr>
          <p:cNvPr id="5" name="Date Placeholder 4">
            <a:extLst>
              <a:ext uri="{FF2B5EF4-FFF2-40B4-BE49-F238E27FC236}">
                <a16:creationId xmlns:a16="http://schemas.microsoft.com/office/drawing/2014/main" id="{EDCDFF93-C1F7-67AA-163D-6F051460739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860944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11111"/>
                </a:solidFill>
                <a:effectLst/>
                <a:latin typeface="-apple-system"/>
              </a:rPr>
              <a:t>In Kigali, a city grappling with frequent floods and rapid, often unsustainable urban development, there is a need for sustainable and effective flood management solutions. Nature-based solutions (NBS) offer a promising complement to traditional grey infrastructure, enhancing spatial quality and strengthening livelihoods in urban neighborhoods.</a:t>
            </a:r>
          </a:p>
          <a:p>
            <a:pPr algn="l"/>
            <a:r>
              <a:rPr lang="en-US" b="0" i="0" dirty="0">
                <a:solidFill>
                  <a:srgbClr val="111111"/>
                </a:solidFill>
                <a:effectLst/>
                <a:latin typeface="-apple-system"/>
              </a:rPr>
              <a:t>Through this NBS study, funded by the world bank, is providing Technical Assistance to the Government of Rwanda. The study aims to identify suitable NBS typologies that, through green urban planning and flood reduction measures, can mitigate the impact of flooding while delivering multiple benefits to the residents of Kigali.</a:t>
            </a:r>
          </a:p>
          <a:p>
            <a:pPr algn="l"/>
            <a:r>
              <a:rPr lang="en-US" b="0" i="0" dirty="0">
                <a:solidFill>
                  <a:srgbClr val="111111"/>
                </a:solidFill>
                <a:effectLst/>
                <a:latin typeface="-apple-system"/>
              </a:rPr>
              <a:t>Throughout the project, we explore opportunities for implementing NBS based on their potential to reduce flood risk and generate additional benefits. This initiative offers valuable insights into the feasibility and desirability of NBS, contributing critical information to related projects such as the RUDP-II Urban Upgrading sites, </a:t>
            </a:r>
            <a:r>
              <a:rPr lang="en-US" b="0" i="0" dirty="0" err="1">
                <a:solidFill>
                  <a:srgbClr val="111111"/>
                </a:solidFill>
                <a:effectLst/>
                <a:latin typeface="-apple-system"/>
              </a:rPr>
              <a:t>Gikondo</a:t>
            </a:r>
            <a:r>
              <a:rPr lang="en-US" b="0" i="0" dirty="0">
                <a:solidFill>
                  <a:srgbClr val="111111"/>
                </a:solidFill>
                <a:effectLst/>
                <a:latin typeface="-apple-system"/>
              </a:rPr>
              <a:t> and </a:t>
            </a:r>
            <a:r>
              <a:rPr lang="en-US" b="0" i="0" dirty="0" err="1">
                <a:solidFill>
                  <a:srgbClr val="111111"/>
                </a:solidFill>
                <a:effectLst/>
                <a:latin typeface="-apple-system"/>
              </a:rPr>
              <a:t>Nyabugogo</a:t>
            </a:r>
            <a:r>
              <a:rPr lang="en-US" b="0" i="0" dirty="0">
                <a:solidFill>
                  <a:srgbClr val="111111"/>
                </a:solidFill>
                <a:effectLst/>
                <a:latin typeface="-apple-system"/>
              </a:rPr>
              <a:t> Wetlands, and the storm water and wetland management model. These insights also inform the upcoming storm water management plan. Moreover, the project supports the Government of Rwanda in adopting NBS, promoting, managing, and enhancing green spaces across the city.</a:t>
            </a:r>
          </a:p>
          <a:p>
            <a:pPr defTabSz="933241">
              <a:defRPr/>
            </a:pPr>
            <a:endParaRPr lang="en-GB" dirty="0">
              <a:solidFill>
                <a:srgbClr val="2B2B2B"/>
              </a:solidFill>
              <a:latin typeface="Roboto" panose="02020603050405020304"/>
            </a:endParaRPr>
          </a:p>
          <a:p>
            <a:pPr defTabSz="933241">
              <a:defRPr/>
            </a:pPr>
            <a:r>
              <a:rPr lang="en-US" b="0" i="0" dirty="0">
                <a:solidFill>
                  <a:srgbClr val="111111"/>
                </a:solidFill>
                <a:effectLst/>
                <a:latin typeface="-apple-system"/>
              </a:rPr>
              <a:t>This study highlights the importance of investing in nature-based solutions (NBS) to help Kigali adapt to current and future climate conditions. The NBS strategies considered will have a positive impact on the population, with the most significant benefits observed in low-lying urban areas. However, the advantages extend to a much larger group, as improvements to drains, roads, and the greening of the city will benefit the entire population of Kigali. The estimated reduction in flood damage risk will benefit everyone, including children and adults, women and men, the rich and poor, employees and employers, as well as small and large businesses alike.</a:t>
            </a:r>
            <a:r>
              <a:rPr lang="en-GB" dirty="0">
                <a:solidFill>
                  <a:srgbClr val="2B2B2B"/>
                </a:solidFill>
                <a:latin typeface="Roboto" panose="02020603050405020304"/>
              </a:rPr>
              <a:t> </a:t>
            </a:r>
            <a:r>
              <a:rPr lang="en-US" b="0" i="0" dirty="0">
                <a:solidFill>
                  <a:srgbClr val="111111"/>
                </a:solidFill>
                <a:effectLst/>
                <a:latin typeface="-apple-system"/>
              </a:rPr>
              <a:t>The overall conclusion is that NBS can generate substantial social value for Kigali and should be further studied. (Due to issues identified with the calibration of the flood model and additional uncertainties from data limitations, it is crucial to conduct more in-depth analysis and ground-truth validation of these preliminary results.)</a:t>
            </a:r>
            <a:endParaRPr lang="en-GB" dirty="0">
              <a:solidFill>
                <a:srgbClr val="2B2B2B"/>
              </a:solidFill>
              <a:latin typeface="Roboto" panose="02020603050405020304"/>
            </a:endParaRPr>
          </a:p>
          <a:p>
            <a:endParaRPr lang="en-US" dirty="0"/>
          </a:p>
        </p:txBody>
      </p:sp>
      <p:sp>
        <p:nvSpPr>
          <p:cNvPr id="4" name="Slide Number Placeholder 3"/>
          <p:cNvSpPr>
            <a:spLocks noGrp="1"/>
          </p:cNvSpPr>
          <p:nvPr>
            <p:ph type="sldNum" sz="quarter" idx="5"/>
          </p:nvPr>
        </p:nvSpPr>
        <p:spPr/>
        <p:txBody>
          <a:bodyPr/>
          <a:lstStyle/>
          <a:p>
            <a:fld id="{0D92EB36-4A80-453E-AD60-5EAF852BCFB2}" type="slidenum">
              <a:rPr lang="en-GB" smtClean="0"/>
              <a:t>28</a:t>
            </a:fld>
            <a:endParaRPr lang="en-GB"/>
          </a:p>
        </p:txBody>
      </p:sp>
      <p:sp>
        <p:nvSpPr>
          <p:cNvPr id="5" name="Date Placeholder 4">
            <a:extLst>
              <a:ext uri="{FF2B5EF4-FFF2-40B4-BE49-F238E27FC236}">
                <a16:creationId xmlns:a16="http://schemas.microsoft.com/office/drawing/2014/main" id="{947E95FA-95B5-5BF1-1BC0-5913BD61B25E}"/>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9932441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Examples of proposed measures for Kigali which were included in a toolbox with factsheets on NbS measure are shown here. It includes visual examples, the impact, possible benefits and some average costing, but also the applicable area and scale of the implementation.</a:t>
            </a:r>
          </a:p>
          <a:p>
            <a:r>
              <a:rPr lang="en-GB"/>
              <a:t>Emergency overflows/ retention area: </a:t>
            </a:r>
            <a:r>
              <a:rPr lang="en-US"/>
              <a:t>Emergency overflows or retention areas are open spaces that are connected to the storm water drainage system of the city and can be flooded to relieve the system during heavy rainfalls. They can temporarily store storm water which can either infiltrate or be drained later, as the drainage system has available capacity again.</a:t>
            </a:r>
          </a:p>
          <a:p>
            <a:endParaRPr lang="en-GB"/>
          </a:p>
          <a:p>
            <a:r>
              <a:rPr lang="en-GB"/>
              <a:t>Activated edge: </a:t>
            </a:r>
            <a:r>
              <a:rPr lang="en-US"/>
              <a:t>(Re-)Activated rivers and edges can equally contribute to water management and urban qualities and activities. New public spaces can be used for social interaction, recreation, or commercial activities. During heavy rainfalls, these spaces can be used to temporarily store water. Adding functions for inhabitants protects the adjacent rivers or wetlands from (further) encroachment. </a:t>
            </a:r>
            <a:endParaRPr lang="en-GB"/>
          </a:p>
        </p:txBody>
      </p:sp>
      <p:sp>
        <p:nvSpPr>
          <p:cNvPr id="4" name="Slide Number Placeholder 3"/>
          <p:cNvSpPr>
            <a:spLocks noGrp="1"/>
          </p:cNvSpPr>
          <p:nvPr>
            <p:ph type="sldNum" sz="quarter" idx="5"/>
          </p:nvPr>
        </p:nvSpPr>
        <p:spPr/>
        <p:txBody>
          <a:bodyPr/>
          <a:lstStyle/>
          <a:p>
            <a:fld id="{0D92EB36-4A80-453E-AD60-5EAF852BCFB2}" type="slidenum">
              <a:rPr lang="en-GB" smtClean="0"/>
              <a:t>29</a:t>
            </a:fld>
            <a:endParaRPr lang="en-GB"/>
          </a:p>
        </p:txBody>
      </p:sp>
      <p:sp>
        <p:nvSpPr>
          <p:cNvPr id="5" name="Date Placeholder 4">
            <a:extLst>
              <a:ext uri="{FF2B5EF4-FFF2-40B4-BE49-F238E27FC236}">
                <a16:creationId xmlns:a16="http://schemas.microsoft.com/office/drawing/2014/main" id="{35A64AEB-306F-4082-37BB-E471D463901C}"/>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788170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11111"/>
                </a:solidFill>
                <a:effectLst/>
                <a:latin typeface="-apple-system"/>
              </a:rPr>
              <a:t>The Goot Ting wetland in Thailand, located along the Mekong River, faces significant ecological challenges, including disconnection from the main river, reduction in size, and decreased ecological quality. Recognized as a Ramsar site of international conservation value, efforts to restore its natural qualities focus on reconnecting the wetland with the Mekong River and enhancing its natural characteristics.</a:t>
            </a:r>
          </a:p>
          <a:p>
            <a:pPr algn="l"/>
            <a:r>
              <a:rPr lang="en-US" b="0" i="0" dirty="0">
                <a:solidFill>
                  <a:srgbClr val="111111"/>
                </a:solidFill>
                <a:effectLst/>
                <a:latin typeface="-apple-system"/>
              </a:rPr>
              <a:t>Key nature-based solutions include removing existing embankments or installing culverts to allow floodwaters to enter the wetland, and reconnecting isolated wetland patches to facilitate water flow and species movement. These structural measures aim to create a fully connected wetland, improving its ecological function.</a:t>
            </a:r>
          </a:p>
          <a:p>
            <a:pPr algn="l"/>
            <a:r>
              <a:rPr lang="en-US" b="0" i="0" dirty="0">
                <a:solidFill>
                  <a:srgbClr val="111111"/>
                </a:solidFill>
                <a:effectLst/>
                <a:latin typeface="-apple-system"/>
              </a:rPr>
              <a:t>Biodiversity and conservation measures are also crucial. Maintaining and creating habitats, such as bird resting zones and fish conservation areas, are essential. Controlling invasive species like water hyacinths through natural methods, such as using water buffalos and native herbivore fish, helps maintain the wetland’s health.</a:t>
            </a:r>
          </a:p>
          <a:p>
            <a:pPr algn="l"/>
            <a:r>
              <a:rPr lang="en-US" b="0" i="0" dirty="0">
                <a:solidFill>
                  <a:srgbClr val="111111"/>
                </a:solidFill>
                <a:effectLst/>
                <a:latin typeface="-apple-system"/>
              </a:rPr>
              <a:t>Improving water quality involves reducing chemical and pesticide use in surrounding areas and implementing waste disposal policies. Encouraging organic farming practices among local tomato growers and managing water use during the dry season are also recommended.</a:t>
            </a:r>
          </a:p>
          <a:p>
            <a:pPr algn="l"/>
            <a:r>
              <a:rPr lang="en-US" b="0" i="0" dirty="0">
                <a:solidFill>
                  <a:srgbClr val="111111"/>
                </a:solidFill>
                <a:effectLst/>
                <a:latin typeface="-apple-system"/>
              </a:rPr>
              <a:t>Adapting local livelihoods to sustainable practices, such as eco-tourism and sustainable fishing, is vital for long-term success. Initiatives like bird-watching groups and festivals can promote eco-tourism, while continuous monitoring and evaluation ensure the effectiveness of these measures.</a:t>
            </a:r>
          </a:p>
          <a:p>
            <a:endParaRPr lang="en-GB" dirty="0"/>
          </a:p>
        </p:txBody>
      </p:sp>
      <p:sp>
        <p:nvSpPr>
          <p:cNvPr id="4" name="Slide Number Placeholder 3"/>
          <p:cNvSpPr>
            <a:spLocks noGrp="1"/>
          </p:cNvSpPr>
          <p:nvPr>
            <p:ph type="sldNum" sz="quarter" idx="5"/>
          </p:nvPr>
        </p:nvSpPr>
        <p:spPr/>
        <p:txBody>
          <a:bodyPr/>
          <a:lstStyle/>
          <a:p>
            <a:fld id="{0D92EB36-4A80-453E-AD60-5EAF852BCFB2}" type="slidenum">
              <a:rPr lang="en-GB" smtClean="0"/>
              <a:t>30</a:t>
            </a:fld>
            <a:endParaRPr lang="en-GB"/>
          </a:p>
        </p:txBody>
      </p:sp>
      <p:sp>
        <p:nvSpPr>
          <p:cNvPr id="5" name="Date Placeholder 4">
            <a:extLst>
              <a:ext uri="{FF2B5EF4-FFF2-40B4-BE49-F238E27FC236}">
                <a16:creationId xmlns:a16="http://schemas.microsoft.com/office/drawing/2014/main" id="{69E84322-37BB-846A-8060-EE37EC67D8C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091882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start with an intro to what we mean by the term ‘Adaptation Solutions’.</a:t>
            </a:r>
          </a:p>
          <a:p>
            <a:endParaRPr lang="en-GB" dirty="0"/>
          </a:p>
        </p:txBody>
      </p:sp>
      <p:sp>
        <p:nvSpPr>
          <p:cNvPr id="4" name="Slide Number Placeholder 3"/>
          <p:cNvSpPr>
            <a:spLocks noGrp="1"/>
          </p:cNvSpPr>
          <p:nvPr>
            <p:ph type="sldNum" sz="quarter" idx="5"/>
          </p:nvPr>
        </p:nvSpPr>
        <p:spPr/>
        <p:txBody>
          <a:bodyPr/>
          <a:lstStyle/>
          <a:p>
            <a:fld id="{0D92EB36-4A80-453E-AD60-5EAF852BCFB2}" type="slidenum">
              <a:rPr lang="en-GB" smtClean="0"/>
              <a:t>4</a:t>
            </a:fld>
            <a:endParaRPr lang="en-GB"/>
          </a:p>
        </p:txBody>
      </p:sp>
      <p:sp>
        <p:nvSpPr>
          <p:cNvPr id="5" name="Date Placeholder 4">
            <a:extLst>
              <a:ext uri="{FF2B5EF4-FFF2-40B4-BE49-F238E27FC236}">
                <a16:creationId xmlns:a16="http://schemas.microsoft.com/office/drawing/2014/main" id="{2B556A5D-EEE6-4AAA-4E88-E3EB12353F4D}"/>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291323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we move on from Identifying adaptation solutions, to discussing how we can analyse and prioritise those solutions from our SHORT LIST.</a:t>
            </a:r>
          </a:p>
        </p:txBody>
      </p:sp>
      <p:sp>
        <p:nvSpPr>
          <p:cNvPr id="4" name="Slide Number Placeholder 3"/>
          <p:cNvSpPr>
            <a:spLocks noGrp="1"/>
          </p:cNvSpPr>
          <p:nvPr>
            <p:ph type="sldNum" sz="quarter" idx="5"/>
          </p:nvPr>
        </p:nvSpPr>
        <p:spPr/>
        <p:txBody>
          <a:bodyPr/>
          <a:lstStyle/>
          <a:p>
            <a:fld id="{0D92EB36-4A80-453E-AD60-5EAF852BCFB2}" type="slidenum">
              <a:rPr lang="en-GB" smtClean="0"/>
              <a:t>31</a:t>
            </a:fld>
            <a:endParaRPr lang="en-GB"/>
          </a:p>
        </p:txBody>
      </p:sp>
      <p:sp>
        <p:nvSpPr>
          <p:cNvPr id="5" name="Date Placeholder 4">
            <a:extLst>
              <a:ext uri="{FF2B5EF4-FFF2-40B4-BE49-F238E27FC236}">
                <a16:creationId xmlns:a16="http://schemas.microsoft.com/office/drawing/2014/main" id="{9CE494DB-A059-35ED-D81F-63FA331338DB}"/>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9204213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00524-0D20-F306-B38B-8D4AF61FB9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DCD0C-1838-A3B1-F6F3-73B006219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62B92F-53E8-F482-15F7-0C9671E399C8}"/>
              </a:ext>
            </a:extLst>
          </p:cNvPr>
          <p:cNvSpPr>
            <a:spLocks noGrp="1"/>
          </p:cNvSpPr>
          <p:nvPr>
            <p:ph type="body" idx="1"/>
          </p:nvPr>
        </p:nvSpPr>
        <p:spPr/>
        <p:txBody>
          <a:bodyPr/>
          <a:lstStyle/>
          <a:p>
            <a:r>
              <a:rPr lang="en-GB" dirty="0"/>
              <a:t>This activity encompasses the 2 steps from the CRIO Handbook shown on the slide </a:t>
            </a:r>
          </a:p>
        </p:txBody>
      </p:sp>
      <p:sp>
        <p:nvSpPr>
          <p:cNvPr id="4" name="Slide Number Placeholder 3">
            <a:extLst>
              <a:ext uri="{FF2B5EF4-FFF2-40B4-BE49-F238E27FC236}">
                <a16:creationId xmlns:a16="http://schemas.microsoft.com/office/drawing/2014/main" id="{A130C425-731A-82BA-ED27-547AA1AD73D1}"/>
              </a:ext>
            </a:extLst>
          </p:cNvPr>
          <p:cNvSpPr>
            <a:spLocks noGrp="1"/>
          </p:cNvSpPr>
          <p:nvPr>
            <p:ph type="sldNum" sz="quarter" idx="5"/>
          </p:nvPr>
        </p:nvSpPr>
        <p:spPr/>
        <p:txBody>
          <a:bodyPr/>
          <a:lstStyle/>
          <a:p>
            <a:pPr defTabSz="933241">
              <a:defRPr/>
            </a:pPr>
            <a:fld id="{0D92EB36-4A80-453E-AD60-5EAF852BCFB2}" type="slidenum">
              <a:rPr lang="en-GB">
                <a:solidFill>
                  <a:prstClr val="black"/>
                </a:solidFill>
                <a:latin typeface="Calibri" panose="020F0502020204030204"/>
              </a:rPr>
              <a:pPr defTabSz="933241">
                <a:defRPr/>
              </a:pPr>
              <a:t>32</a:t>
            </a:fld>
            <a:endParaRPr lang="en-GB">
              <a:solidFill>
                <a:prstClr val="black"/>
              </a:solidFill>
              <a:latin typeface="Calibri" panose="020F0502020204030204"/>
            </a:endParaRPr>
          </a:p>
        </p:txBody>
      </p:sp>
      <p:sp>
        <p:nvSpPr>
          <p:cNvPr id="5" name="Date Placeholder 4">
            <a:extLst>
              <a:ext uri="{FF2B5EF4-FFF2-40B4-BE49-F238E27FC236}">
                <a16:creationId xmlns:a16="http://schemas.microsoft.com/office/drawing/2014/main" id="{81B3D3A9-BC30-2815-B20B-6055021D748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1583760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3A941-BC1B-6BFE-CDC1-5D0DE87FEE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3E83A9-EE77-0BA3-559A-0FE5FA0F61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9CA550-2A6D-8EA3-4A20-87679C5EEEAE}"/>
              </a:ext>
            </a:extLst>
          </p:cNvPr>
          <p:cNvSpPr>
            <a:spLocks noGrp="1"/>
          </p:cNvSpPr>
          <p:nvPr>
            <p:ph type="body" idx="1"/>
          </p:nvPr>
        </p:nvSpPr>
        <p:spPr/>
        <p:txBody>
          <a:bodyPr/>
          <a:lstStyle/>
          <a:p>
            <a:pPr defTabSz="933241">
              <a:defRPr/>
            </a:pPr>
            <a:r>
              <a:rPr lang="en-US" dirty="0">
                <a:solidFill>
                  <a:schemeClr val="bg1">
                    <a:lumMod val="85000"/>
                  </a:schemeClr>
                </a:solidFill>
                <a:cs typeface="Times New Roman" panose="02020603050405020304" pitchFamily="18" charset="0"/>
              </a:rPr>
              <a:t>CRIO Handbook: Module 5, p146</a:t>
            </a:r>
            <a:endParaRPr lang="en-GB" sz="1100" dirty="0">
              <a:solidFill>
                <a:schemeClr val="bg1">
                  <a:lumMod val="85000"/>
                </a:schemeClr>
              </a:solidFill>
            </a:endParaRPr>
          </a:p>
          <a:p>
            <a:endParaRPr lang="en-GB" dirty="0"/>
          </a:p>
          <a:p>
            <a:r>
              <a:rPr lang="en-GB" dirty="0"/>
              <a:t>Assess and prioritize suitability of possible options based on criteria (same for good comparison), e.g. effectiveness in reducing vulnerability, costs, impact on sustainability (broader E&amp;S aspects), delivery &amp; implementation time.</a:t>
            </a:r>
          </a:p>
          <a:p>
            <a:endParaRPr lang="en-GB" dirty="0"/>
          </a:p>
          <a:p>
            <a:r>
              <a:rPr lang="en-GB" dirty="0"/>
              <a:t>Selection of preferred adaptation options done in close interaction with all actors involved in adaptation process. </a:t>
            </a:r>
          </a:p>
        </p:txBody>
      </p:sp>
      <p:sp>
        <p:nvSpPr>
          <p:cNvPr id="4" name="Slide Number Placeholder 3">
            <a:extLst>
              <a:ext uri="{FF2B5EF4-FFF2-40B4-BE49-F238E27FC236}">
                <a16:creationId xmlns:a16="http://schemas.microsoft.com/office/drawing/2014/main" id="{406DB00A-85D8-95DB-E372-C2262C53C099}"/>
              </a:ext>
            </a:extLst>
          </p:cNvPr>
          <p:cNvSpPr>
            <a:spLocks noGrp="1"/>
          </p:cNvSpPr>
          <p:nvPr>
            <p:ph type="sldNum" sz="quarter" idx="5"/>
          </p:nvPr>
        </p:nvSpPr>
        <p:spPr/>
        <p:txBody>
          <a:bodyPr/>
          <a:lstStyle/>
          <a:p>
            <a:fld id="{0D92EB36-4A80-453E-AD60-5EAF852BCFB2}" type="slidenum">
              <a:rPr lang="en-GB" smtClean="0"/>
              <a:t>33</a:t>
            </a:fld>
            <a:endParaRPr lang="en-GB"/>
          </a:p>
        </p:txBody>
      </p:sp>
      <p:sp>
        <p:nvSpPr>
          <p:cNvPr id="5" name="Date Placeholder 4">
            <a:extLst>
              <a:ext uri="{FF2B5EF4-FFF2-40B4-BE49-F238E27FC236}">
                <a16:creationId xmlns:a16="http://schemas.microsoft.com/office/drawing/2014/main" id="{03ED2613-45FE-EC78-BE8A-752B8A294AF0}"/>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1352963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29F9E-CB4A-C52B-591B-C2A0EA48DF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AB79E9-F7F4-353E-4699-D115BEF678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34BF1-A93F-6955-F5E2-37C50BEC7026}"/>
              </a:ext>
            </a:extLst>
          </p:cNvPr>
          <p:cNvSpPr>
            <a:spLocks noGrp="1"/>
          </p:cNvSpPr>
          <p:nvPr>
            <p:ph type="body" idx="1"/>
          </p:nvPr>
        </p:nvSpPr>
        <p:spPr/>
        <p:txBody>
          <a:bodyPr/>
          <a:lstStyle/>
          <a:p>
            <a:r>
              <a:rPr lang="en-GB"/>
              <a:t>Damages are derived from damage curves for hazard-asset combination.</a:t>
            </a:r>
          </a:p>
          <a:p>
            <a:r>
              <a:rPr lang="en-GB"/>
              <a:t>Then those damages are translated into monetary (dollar/euro etc) value by determining savings in terms of decreased repair cost, O&amp;M costs, increased lifespan of assets, socio-economic cost etc.</a:t>
            </a:r>
          </a:p>
          <a:p>
            <a:r>
              <a:rPr lang="nl-NL"/>
              <a:t>+ additional co-benefits…..where they can be reasonably quantified (we’ll come back to this in a moment).</a:t>
            </a:r>
            <a:endParaRPr lang="en-NL"/>
          </a:p>
        </p:txBody>
      </p:sp>
      <p:sp>
        <p:nvSpPr>
          <p:cNvPr id="4" name="Slide Number Placeholder 3">
            <a:extLst>
              <a:ext uri="{FF2B5EF4-FFF2-40B4-BE49-F238E27FC236}">
                <a16:creationId xmlns:a16="http://schemas.microsoft.com/office/drawing/2014/main" id="{6C9EB664-61A6-E0C5-5A7D-3B957FD81DEA}"/>
              </a:ext>
            </a:extLst>
          </p:cNvPr>
          <p:cNvSpPr>
            <a:spLocks noGrp="1"/>
          </p:cNvSpPr>
          <p:nvPr>
            <p:ph type="sldNum" sz="quarter" idx="5"/>
          </p:nvPr>
        </p:nvSpPr>
        <p:spPr/>
        <p:txBody>
          <a:bodyPr/>
          <a:lstStyle/>
          <a:p>
            <a:fld id="{0D92EB36-4A80-453E-AD60-5EAF852BCFB2}" type="slidenum">
              <a:rPr lang="en-GB" smtClean="0"/>
              <a:t>34</a:t>
            </a:fld>
            <a:endParaRPr lang="en-GB"/>
          </a:p>
        </p:txBody>
      </p:sp>
      <p:sp>
        <p:nvSpPr>
          <p:cNvPr id="5" name="Date Placeholder 4">
            <a:extLst>
              <a:ext uri="{FF2B5EF4-FFF2-40B4-BE49-F238E27FC236}">
                <a16:creationId xmlns:a16="http://schemas.microsoft.com/office/drawing/2014/main" id="{62D1F0F9-97F3-F192-79D2-338B6546D0CB}"/>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039034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a:t>Remember</a:t>
            </a:r>
            <a:r>
              <a:rPr lang="nl-NL" dirty="0"/>
              <a:t> what we discussed about </a:t>
            </a:r>
            <a:r>
              <a:rPr lang="nl-NL" dirty="0" err="1"/>
              <a:t>uncertainty</a:t>
            </a:r>
            <a:r>
              <a:rPr lang="nl-NL" dirty="0"/>
              <a:t>? </a:t>
            </a:r>
            <a:r>
              <a:rPr lang="nl-NL" dirty="0" err="1"/>
              <a:t>Now</a:t>
            </a:r>
            <a:r>
              <a:rPr lang="nl-NL" dirty="0"/>
              <a:t> is a good time </a:t>
            </a:r>
            <a:r>
              <a:rPr lang="nl-NL" dirty="0" err="1"/>
              <a:t>to</a:t>
            </a:r>
            <a:r>
              <a:rPr lang="nl-NL" dirty="0"/>
              <a:t> </a:t>
            </a:r>
            <a:r>
              <a:rPr lang="nl-NL" dirty="0" err="1"/>
              <a:t>apply</a:t>
            </a:r>
            <a:r>
              <a:rPr lang="nl-NL" dirty="0"/>
              <a:t> a </a:t>
            </a:r>
            <a:r>
              <a:rPr lang="nl-NL" dirty="0" err="1"/>
              <a:t>sensitivity</a:t>
            </a:r>
            <a:r>
              <a:rPr lang="nl-NL" dirty="0"/>
              <a:t> analysis </a:t>
            </a:r>
            <a:r>
              <a:rPr lang="nl-NL" dirty="0" err="1"/>
              <a:t>to</a:t>
            </a:r>
            <a:r>
              <a:rPr lang="nl-NL" dirty="0"/>
              <a:t> better </a:t>
            </a:r>
            <a:r>
              <a:rPr lang="nl-NL" dirty="0" err="1"/>
              <a:t>understand</a:t>
            </a:r>
            <a:r>
              <a:rPr lang="nl-NL" dirty="0"/>
              <a:t> </a:t>
            </a:r>
            <a:r>
              <a:rPr lang="nl-NL" dirty="0" err="1"/>
              <a:t>the</a:t>
            </a:r>
            <a:r>
              <a:rPr lang="nl-NL" dirty="0"/>
              <a:t> </a:t>
            </a:r>
            <a:r>
              <a:rPr lang="nl-NL" dirty="0" err="1"/>
              <a:t>uncertainty</a:t>
            </a:r>
            <a:r>
              <a:rPr lang="nl-NL" dirty="0"/>
              <a:t> inherent in </a:t>
            </a:r>
            <a:r>
              <a:rPr lang="nl-NL" dirty="0" err="1"/>
              <a:t>our</a:t>
            </a:r>
            <a:r>
              <a:rPr lang="nl-NL" dirty="0"/>
              <a:t> </a:t>
            </a:r>
            <a:r>
              <a:rPr lang="nl-NL" dirty="0" err="1"/>
              <a:t>prioritization</a:t>
            </a:r>
            <a:r>
              <a:rPr lang="nl-NL" dirty="0"/>
              <a:t> of </a:t>
            </a:r>
            <a:r>
              <a:rPr lang="nl-NL" dirty="0" err="1"/>
              <a:t>solutions</a:t>
            </a:r>
            <a:r>
              <a:rPr lang="nl-NL" dirty="0"/>
              <a:t>.</a:t>
            </a:r>
            <a:endParaRPr lang="en-NL" dirty="0"/>
          </a:p>
        </p:txBody>
      </p:sp>
      <p:sp>
        <p:nvSpPr>
          <p:cNvPr id="4" name="Slide Number Placeholder 3"/>
          <p:cNvSpPr>
            <a:spLocks noGrp="1"/>
          </p:cNvSpPr>
          <p:nvPr>
            <p:ph type="sldNum" sz="quarter" idx="5"/>
          </p:nvPr>
        </p:nvSpPr>
        <p:spPr/>
        <p:txBody>
          <a:bodyPr/>
          <a:lstStyle/>
          <a:p>
            <a:fld id="{0D92EB36-4A80-453E-AD60-5EAF852BCFB2}" type="slidenum">
              <a:rPr lang="en-GB" smtClean="0"/>
              <a:t>35</a:t>
            </a:fld>
            <a:endParaRPr lang="en-GB"/>
          </a:p>
        </p:txBody>
      </p:sp>
      <p:sp>
        <p:nvSpPr>
          <p:cNvPr id="5" name="Date Placeholder 4">
            <a:extLst>
              <a:ext uri="{FF2B5EF4-FFF2-40B4-BE49-F238E27FC236}">
                <a16:creationId xmlns:a16="http://schemas.microsoft.com/office/drawing/2014/main" id="{8CDB460F-4EF6-9478-721E-0594DABB9780}"/>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3028209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benefits are difficult or even impossible to quantify without extensive research. Such extensive research is normally not possible in the development of a PPP. So then we normally have to revert to using qualitative indicators for some benefits.  Particularly for co-benefits – see following slide</a:t>
            </a:r>
          </a:p>
        </p:txBody>
      </p:sp>
      <p:sp>
        <p:nvSpPr>
          <p:cNvPr id="4" name="Slide Number Placeholder 3"/>
          <p:cNvSpPr>
            <a:spLocks noGrp="1"/>
          </p:cNvSpPr>
          <p:nvPr>
            <p:ph type="sldNum" sz="quarter" idx="5"/>
          </p:nvPr>
        </p:nvSpPr>
        <p:spPr/>
        <p:txBody>
          <a:bodyPr/>
          <a:lstStyle/>
          <a:p>
            <a:fld id="{0D92EB36-4A80-453E-AD60-5EAF852BCFB2}" type="slidenum">
              <a:rPr lang="en-GB" smtClean="0"/>
              <a:t>36</a:t>
            </a:fld>
            <a:endParaRPr lang="en-GB"/>
          </a:p>
        </p:txBody>
      </p:sp>
      <p:sp>
        <p:nvSpPr>
          <p:cNvPr id="5" name="Date Placeholder 4">
            <a:extLst>
              <a:ext uri="{FF2B5EF4-FFF2-40B4-BE49-F238E27FC236}">
                <a16:creationId xmlns:a16="http://schemas.microsoft.com/office/drawing/2014/main" id="{C81A27E9-9FA9-EDEE-285B-2E8B7B6E9C21}"/>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1389024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a:t>
            </a:r>
            <a:r>
              <a:rPr lang="nl-NL" dirty="0" err="1"/>
              <a:t>emphasize</a:t>
            </a:r>
            <a:r>
              <a:rPr lang="nl-NL" dirty="0"/>
              <a:t> that </a:t>
            </a:r>
            <a:r>
              <a:rPr lang="nl-NL" dirty="0" err="1"/>
              <a:t>quantitative</a:t>
            </a:r>
            <a:r>
              <a:rPr lang="nl-NL" dirty="0"/>
              <a:t> assessment of co-</a:t>
            </a:r>
            <a:r>
              <a:rPr lang="nl-NL" dirty="0" err="1"/>
              <a:t>benfits</a:t>
            </a:r>
            <a:r>
              <a:rPr lang="nl-NL" dirty="0"/>
              <a:t> can </a:t>
            </a:r>
            <a:r>
              <a:rPr lang="nl-NL" dirty="0" err="1"/>
              <a:t>be</a:t>
            </a:r>
            <a:r>
              <a:rPr lang="nl-NL" dirty="0"/>
              <a:t> </a:t>
            </a:r>
            <a:r>
              <a:rPr lang="nl-NL" dirty="0" err="1"/>
              <a:t>very</a:t>
            </a:r>
            <a:r>
              <a:rPr lang="nl-NL" dirty="0"/>
              <a:t> </a:t>
            </a:r>
            <a:r>
              <a:rPr lang="nl-NL" dirty="0" err="1"/>
              <a:t>complicated</a:t>
            </a:r>
            <a:r>
              <a:rPr lang="nl-NL" dirty="0"/>
              <a:t>)</a:t>
            </a:r>
          </a:p>
          <a:p>
            <a:r>
              <a:rPr lang="nl-NL" dirty="0"/>
              <a:t>(</a:t>
            </a:r>
            <a:r>
              <a:rPr lang="nl-NL" dirty="0" err="1"/>
              <a:t>comment</a:t>
            </a:r>
            <a:r>
              <a:rPr lang="nl-NL" dirty="0"/>
              <a:t> on </a:t>
            </a:r>
            <a:r>
              <a:rPr lang="nl-NL" dirty="0" err="1"/>
              <a:t>difference</a:t>
            </a:r>
            <a:r>
              <a:rPr lang="nl-NL" dirty="0"/>
              <a:t> between Financial VS </a:t>
            </a:r>
            <a:r>
              <a:rPr lang="nl-NL" dirty="0" err="1"/>
              <a:t>Economic</a:t>
            </a:r>
            <a:r>
              <a:rPr lang="nl-NL" dirty="0"/>
              <a:t> assessment)</a:t>
            </a:r>
          </a:p>
          <a:p>
            <a:endParaRPr lang="en-US" dirty="0"/>
          </a:p>
        </p:txBody>
      </p:sp>
      <p:sp>
        <p:nvSpPr>
          <p:cNvPr id="4" name="Slide Number Placeholder 3"/>
          <p:cNvSpPr>
            <a:spLocks noGrp="1"/>
          </p:cNvSpPr>
          <p:nvPr>
            <p:ph type="sldNum" sz="quarter" idx="5"/>
          </p:nvPr>
        </p:nvSpPr>
        <p:spPr/>
        <p:txBody>
          <a:bodyPr/>
          <a:lstStyle/>
          <a:p>
            <a:fld id="{0D92EB36-4A80-453E-AD60-5EAF852BCFB2}" type="slidenum">
              <a:rPr lang="en-GB" smtClean="0"/>
              <a:t>37</a:t>
            </a:fld>
            <a:endParaRPr lang="en-GB"/>
          </a:p>
        </p:txBody>
      </p:sp>
      <p:sp>
        <p:nvSpPr>
          <p:cNvPr id="5" name="Date Placeholder 4">
            <a:extLst>
              <a:ext uri="{FF2B5EF4-FFF2-40B4-BE49-F238E27FC236}">
                <a16:creationId xmlns:a16="http://schemas.microsoft.com/office/drawing/2014/main" id="{44A4DCE0-30ED-CB9E-7CFF-8C836C22F2B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1084832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41">
              <a:defRPr/>
            </a:pPr>
            <a:r>
              <a:rPr lang="en-GB" dirty="0"/>
              <a:t>So as an alternative, co-benefits can be considered qualitatively, in a multi-criteria analysis, and the outcomes considered when making the final choices on prioritization of options.  See this example.</a:t>
            </a:r>
          </a:p>
        </p:txBody>
      </p:sp>
      <p:sp>
        <p:nvSpPr>
          <p:cNvPr id="4" name="Slide Number Placeholder 3"/>
          <p:cNvSpPr>
            <a:spLocks noGrp="1"/>
          </p:cNvSpPr>
          <p:nvPr>
            <p:ph type="sldNum" sz="quarter" idx="5"/>
          </p:nvPr>
        </p:nvSpPr>
        <p:spPr/>
        <p:txBody>
          <a:bodyPr/>
          <a:lstStyle/>
          <a:p>
            <a:fld id="{0D92EB36-4A80-453E-AD60-5EAF852BCFB2}" type="slidenum">
              <a:rPr lang="en-GB" smtClean="0"/>
              <a:t>38</a:t>
            </a:fld>
            <a:endParaRPr lang="en-GB"/>
          </a:p>
        </p:txBody>
      </p:sp>
      <p:sp>
        <p:nvSpPr>
          <p:cNvPr id="5" name="Date Placeholder 4">
            <a:extLst>
              <a:ext uri="{FF2B5EF4-FFF2-40B4-BE49-F238E27FC236}">
                <a16:creationId xmlns:a16="http://schemas.microsoft.com/office/drawing/2014/main" id="{4147F44D-F719-ED32-9BC1-E8610183EE3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48828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(Tip: Choose 2 points in the RH column to focus on).</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39</a:t>
            </a:fld>
            <a:endParaRPr lang="en-GB"/>
          </a:p>
        </p:txBody>
      </p:sp>
    </p:spTree>
    <p:extLst>
      <p:ext uri="{BB962C8B-B14F-4D97-AF65-F5344CB8AC3E}">
        <p14:creationId xmlns:p14="http://schemas.microsoft.com/office/powerpoint/2010/main" val="106906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Now we move onto another important cross-cutting topic – Stakeholder Engagement and Communication</a:t>
            </a:r>
          </a:p>
          <a:p>
            <a:endParaRPr lang="en-GB" dirty="0"/>
          </a:p>
        </p:txBody>
      </p:sp>
      <p:sp>
        <p:nvSpPr>
          <p:cNvPr id="4" name="Slide Number Placeholder 3"/>
          <p:cNvSpPr>
            <a:spLocks noGrp="1"/>
          </p:cNvSpPr>
          <p:nvPr>
            <p:ph type="sldNum" sz="quarter" idx="5"/>
          </p:nvPr>
        </p:nvSpPr>
        <p:spPr/>
        <p:txBody>
          <a:bodyPr/>
          <a:lstStyle/>
          <a:p>
            <a:fld id="{0D92EB36-4A80-453E-AD60-5EAF852BCFB2}" type="slidenum">
              <a:rPr lang="en-GB" smtClean="0"/>
              <a:t>40</a:t>
            </a:fld>
            <a:endParaRPr lang="en-GB"/>
          </a:p>
        </p:txBody>
      </p:sp>
      <p:sp>
        <p:nvSpPr>
          <p:cNvPr id="5" name="Date Placeholder 4">
            <a:extLst>
              <a:ext uri="{FF2B5EF4-FFF2-40B4-BE49-F238E27FC236}">
                <a16:creationId xmlns:a16="http://schemas.microsoft.com/office/drawing/2014/main" id="{36A5EACC-494C-74D0-1972-9694862062D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51078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41">
              <a:defRPr/>
            </a:pPr>
            <a:r>
              <a:rPr lang="en-GB" dirty="0"/>
              <a:t>The previous presentation focussed on Climate Risk Assessment in the Project Appraisal Phase.</a:t>
            </a:r>
          </a:p>
          <a:p>
            <a:pPr defTabSz="933241">
              <a:defRPr/>
            </a:pPr>
            <a:r>
              <a:rPr lang="en-GB" dirty="0"/>
              <a:t>In this presentation we are still focussing on activities during the Project Appraisal Phase in the PPP project life cycle.</a:t>
            </a:r>
          </a:p>
          <a:p>
            <a:pPr defTabSz="933241">
              <a:defRPr/>
            </a:pPr>
            <a:r>
              <a:rPr lang="en-GB" dirty="0"/>
              <a:t>But now we are going to address the Appraisal of Resilience Options – where we define what we can actually do about addressing the risks associated with potential climate hazards.</a:t>
            </a:r>
          </a:p>
          <a:p>
            <a:pPr defTabSz="933241">
              <a:defRPr/>
            </a:pPr>
            <a:r>
              <a:rPr lang="en-GB" dirty="0"/>
              <a:t>Note use of terms….</a:t>
            </a:r>
          </a:p>
          <a:p>
            <a:pPr defTabSz="933241">
              <a:defRPr/>
            </a:pPr>
            <a:endParaRPr lang="en-GB" dirty="0"/>
          </a:p>
          <a:p>
            <a:endParaRPr lang="en-GB" dirty="0"/>
          </a:p>
        </p:txBody>
      </p:sp>
      <p:sp>
        <p:nvSpPr>
          <p:cNvPr id="4" name="Slide Number Placeholder 3"/>
          <p:cNvSpPr>
            <a:spLocks noGrp="1"/>
          </p:cNvSpPr>
          <p:nvPr>
            <p:ph type="sldNum" sz="quarter" idx="5"/>
          </p:nvPr>
        </p:nvSpPr>
        <p:spPr/>
        <p:txBody>
          <a:bodyPr/>
          <a:lstStyle/>
          <a:p>
            <a:fld id="{0D92EB36-4A80-453E-AD60-5EAF852BCFB2}" type="slidenum">
              <a:rPr lang="en-GB" smtClean="0"/>
              <a:t>5</a:t>
            </a:fld>
            <a:endParaRPr lang="en-GB"/>
          </a:p>
        </p:txBody>
      </p:sp>
      <p:sp>
        <p:nvSpPr>
          <p:cNvPr id="5" name="Date Placeholder 4">
            <a:extLst>
              <a:ext uri="{FF2B5EF4-FFF2-40B4-BE49-F238E27FC236}">
                <a16:creationId xmlns:a16="http://schemas.microsoft.com/office/drawing/2014/main" id="{8007F3C9-AB07-57F1-1041-C38F2AA54881}"/>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366124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1643460" y="553420"/>
            <a:ext cx="6645088" cy="2764548"/>
          </a:xfrm>
          <a:prstGeom prst="rect">
            <a:avLst/>
          </a:prstGeom>
          <a:solidFill>
            <a:srgbClr val="FFFFFF"/>
          </a:solid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8429" tIns="49214" rIns="98429" bIns="49214" anchor="ctr"/>
          <a:lstStyle/>
          <a:p>
            <a:endParaRPr lang="en-US"/>
          </a:p>
        </p:txBody>
      </p:sp>
      <p:sp>
        <p:nvSpPr>
          <p:cNvPr id="84995" name="Text Box 3"/>
          <p:cNvSpPr txBox="1">
            <a:spLocks noGrp="1" noChangeArrowheads="1"/>
          </p:cNvSpPr>
          <p:nvPr>
            <p:ph type="body"/>
          </p:nvPr>
        </p:nvSpPr>
        <p:spPr>
          <a:xfrm>
            <a:off x="1323963" y="3502867"/>
            <a:ext cx="7279488" cy="3316693"/>
          </a:xfrm>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a:t>(read text from slide.  Add any illustrations from your personal experience)</a:t>
            </a:r>
          </a:p>
        </p:txBody>
      </p:sp>
      <p:sp>
        <p:nvSpPr>
          <p:cNvPr id="2" name="Date Placeholder 1">
            <a:extLst>
              <a:ext uri="{FF2B5EF4-FFF2-40B4-BE49-F238E27FC236}">
                <a16:creationId xmlns:a16="http://schemas.microsoft.com/office/drawing/2014/main" id="{E1815C0D-F1BA-1D61-76A1-DBEBA1AE7581}"/>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545659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107D26D-3A13-43D3-3F67-ADCCE8483181}"/>
            </a:ext>
          </a:extLst>
        </p:cNvPr>
        <p:cNvGrpSpPr/>
        <p:nvPr/>
      </p:nvGrpSpPr>
      <p:grpSpPr>
        <a:xfrm>
          <a:off x="0" y="0"/>
          <a:ext cx="0" cy="0"/>
          <a:chOff x="0" y="0"/>
          <a:chExt cx="0" cy="0"/>
        </a:xfrm>
      </p:grpSpPr>
      <p:sp>
        <p:nvSpPr>
          <p:cNvPr id="84994" name="Text Box 2">
            <a:extLst>
              <a:ext uri="{FF2B5EF4-FFF2-40B4-BE49-F238E27FC236}">
                <a16:creationId xmlns:a16="http://schemas.microsoft.com/office/drawing/2014/main" id="{A6A8A4E9-21B8-48F8-2A21-CD2F7ECE90ED}"/>
              </a:ext>
            </a:extLst>
          </p:cNvPr>
          <p:cNvSpPr txBox="1">
            <a:spLocks noChangeArrowheads="1"/>
          </p:cNvSpPr>
          <p:nvPr/>
        </p:nvSpPr>
        <p:spPr bwMode="auto">
          <a:xfrm>
            <a:off x="1643460" y="553420"/>
            <a:ext cx="6645088" cy="2764548"/>
          </a:xfrm>
          <a:prstGeom prst="rect">
            <a:avLst/>
          </a:prstGeom>
          <a:solidFill>
            <a:srgbClr val="FFFFFF"/>
          </a:solid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8429" tIns="49214" rIns="98429" bIns="49214" anchor="ctr"/>
          <a:lstStyle/>
          <a:p>
            <a:endParaRPr lang="en-US"/>
          </a:p>
        </p:txBody>
      </p:sp>
      <p:sp>
        <p:nvSpPr>
          <p:cNvPr id="84995" name="Text Box 3">
            <a:extLst>
              <a:ext uri="{FF2B5EF4-FFF2-40B4-BE49-F238E27FC236}">
                <a16:creationId xmlns:a16="http://schemas.microsoft.com/office/drawing/2014/main" id="{0BD67641-B98E-79AE-4EA1-D2780C6DD754}"/>
              </a:ext>
            </a:extLst>
          </p:cNvPr>
          <p:cNvSpPr txBox="1">
            <a:spLocks noGrp="1" noChangeArrowheads="1"/>
          </p:cNvSpPr>
          <p:nvPr>
            <p:ph type="body"/>
          </p:nvPr>
        </p:nvSpPr>
        <p:spPr>
          <a:xfrm>
            <a:off x="1323963" y="3502867"/>
            <a:ext cx="7279488" cy="3316693"/>
          </a:xfrm>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a:t>Highlight that the Project Appraisal phase is the most critical, as the earlier stakeholder engagement is undertaken the better, but it also helps to have some content to present to stakeholders as basis for discussion – otherwise the engagement becomes too broad and theoretical, and thereby less helpful.  But that doesn’t mean engagement should not start at Project identification phase – on the contrary, it must – but the engagement can be lite – focused more on identifying who the critical stakeholders are for further consultation.</a:t>
            </a:r>
          </a:p>
        </p:txBody>
      </p:sp>
      <p:sp>
        <p:nvSpPr>
          <p:cNvPr id="2" name="Date Placeholder 1">
            <a:extLst>
              <a:ext uri="{FF2B5EF4-FFF2-40B4-BE49-F238E27FC236}">
                <a16:creationId xmlns:a16="http://schemas.microsoft.com/office/drawing/2014/main" id="{580538C7-CA59-1078-698B-37301A4A3A70}"/>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2647906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1643460" y="553420"/>
            <a:ext cx="6645088" cy="2764548"/>
          </a:xfrm>
          <a:prstGeom prst="rect">
            <a:avLst/>
          </a:prstGeom>
          <a:solidFill>
            <a:srgbClr val="FFFFFF"/>
          </a:solid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8429" tIns="49214" rIns="98429" bIns="49214" anchor="ctr"/>
          <a:lstStyle/>
          <a:p>
            <a:endParaRPr lang="en-US"/>
          </a:p>
        </p:txBody>
      </p:sp>
      <p:sp>
        <p:nvSpPr>
          <p:cNvPr id="84995" name="Text Box 3"/>
          <p:cNvSpPr txBox="1">
            <a:spLocks noGrp="1" noChangeArrowheads="1"/>
          </p:cNvSpPr>
          <p:nvPr>
            <p:ph type="body"/>
          </p:nvPr>
        </p:nvSpPr>
        <p:spPr>
          <a:xfrm>
            <a:off x="1323963" y="3502867"/>
            <a:ext cx="7279488" cy="3316693"/>
          </a:xfrm>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a:t>This slide highlights why it is important that the End Users of a project should be specifically engaged through the project development process.</a:t>
            </a:r>
          </a:p>
        </p:txBody>
      </p:sp>
      <p:sp>
        <p:nvSpPr>
          <p:cNvPr id="2" name="Date Placeholder 1">
            <a:extLst>
              <a:ext uri="{FF2B5EF4-FFF2-40B4-BE49-F238E27FC236}">
                <a16:creationId xmlns:a16="http://schemas.microsoft.com/office/drawing/2014/main" id="{395BFB25-9DFD-F01B-E1B7-9FA5E099BD94}"/>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7770659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these questions to stimulate discussion, based on people’s experiences, so that the audience tie in the concepts covered to their context)</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44</a:t>
            </a:fld>
            <a:endParaRPr lang="en-GB"/>
          </a:p>
        </p:txBody>
      </p:sp>
    </p:spTree>
    <p:extLst>
      <p:ext uri="{BB962C8B-B14F-4D97-AF65-F5344CB8AC3E}">
        <p14:creationId xmlns:p14="http://schemas.microsoft.com/office/powerpoint/2010/main" val="3816871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92EB36-4A80-453E-AD60-5EAF852BCFB2}" type="slidenum">
              <a:rPr lang="en-GB" smtClean="0"/>
              <a:t>45</a:t>
            </a:fld>
            <a:endParaRPr lang="en-GB"/>
          </a:p>
        </p:txBody>
      </p:sp>
      <p:sp>
        <p:nvSpPr>
          <p:cNvPr id="5" name="Date Placeholder 4">
            <a:extLst>
              <a:ext uri="{FF2B5EF4-FFF2-40B4-BE49-F238E27FC236}">
                <a16:creationId xmlns:a16="http://schemas.microsoft.com/office/drawing/2014/main" id="{CE0775EB-1733-66CB-C087-B1A39DE4AD7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17324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flow-chart summarises the steps that have been described in earlier slides, and shows how they are inter-linked in a logical sequence.</a:t>
            </a:r>
          </a:p>
          <a:p>
            <a:r>
              <a:rPr lang="en-GB" dirty="0"/>
              <a:t>i.e. move from identification, through analysis, to prioritization and then adding details to the prioritized solutions such as technical guidelines for their implementation, and their adaptation rationale for financing. </a:t>
            </a:r>
          </a:p>
          <a:p>
            <a:r>
              <a:rPr lang="en-GB" dirty="0"/>
              <a:t>The Module 2b presentation described the preceding steps of Climate Risk Assessment. </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46</a:t>
            </a:fld>
            <a:endParaRPr lang="en-GB"/>
          </a:p>
        </p:txBody>
      </p:sp>
    </p:spTree>
    <p:extLst>
      <p:ext uri="{BB962C8B-B14F-4D97-AF65-F5344CB8AC3E}">
        <p14:creationId xmlns:p14="http://schemas.microsoft.com/office/powerpoint/2010/main" val="42568943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(Summarise briefly using text on slide)</a:t>
            </a:r>
          </a:p>
        </p:txBody>
      </p:sp>
      <p:sp>
        <p:nvSpPr>
          <p:cNvPr id="4" name="Date Placeholder 3"/>
          <p:cNvSpPr>
            <a:spLocks noGrp="1"/>
          </p:cNvSpPr>
          <p:nvPr>
            <p:ph type="dt" idx="1"/>
          </p:nvPr>
        </p:nvSpPr>
        <p:spPr/>
        <p:txBody>
          <a:bodyPr/>
          <a:lstStyle/>
          <a:p>
            <a:endParaRPr lang="en-GB"/>
          </a:p>
        </p:txBody>
      </p:sp>
      <p:sp>
        <p:nvSpPr>
          <p:cNvPr id="5" name="Slide Number Placeholder 4"/>
          <p:cNvSpPr>
            <a:spLocks noGrp="1"/>
          </p:cNvSpPr>
          <p:nvPr>
            <p:ph type="sldNum" sz="quarter" idx="5"/>
          </p:nvPr>
        </p:nvSpPr>
        <p:spPr/>
        <p:txBody>
          <a:bodyPr/>
          <a:lstStyle/>
          <a:p>
            <a:fld id="{0D92EB36-4A80-453E-AD60-5EAF852BCFB2}" type="slidenum">
              <a:rPr lang="en-GB" smtClean="0"/>
              <a:t>47</a:t>
            </a:fld>
            <a:endParaRPr lang="en-GB"/>
          </a:p>
        </p:txBody>
      </p:sp>
    </p:spTree>
    <p:extLst>
      <p:ext uri="{BB962C8B-B14F-4D97-AF65-F5344CB8AC3E}">
        <p14:creationId xmlns:p14="http://schemas.microsoft.com/office/powerpoint/2010/main" val="341892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Reminder of earlier slide from Intro…</a:t>
            </a:r>
          </a:p>
          <a:p>
            <a:r>
              <a:rPr lang="en-GB"/>
              <a:t>Something extra, additional to what would have been necessary if there was no climate change.</a:t>
            </a:r>
          </a:p>
          <a:p>
            <a:r>
              <a:rPr lang="en-GB"/>
              <a:t>To make sure that infrastructure and communities are resilient to climate change in future. </a:t>
            </a:r>
          </a:p>
          <a:p>
            <a:r>
              <a:rPr lang="en-GB"/>
              <a:t>We don’t want to spend lots of money now building infrastructure that then has to be replaced in 20yrs time.</a:t>
            </a:r>
          </a:p>
          <a:p>
            <a:r>
              <a:rPr lang="en-GB"/>
              <a:t>Avoid mal-adaptation</a:t>
            </a:r>
          </a:p>
          <a:p>
            <a:endParaRPr lang="en-US"/>
          </a:p>
        </p:txBody>
      </p:sp>
      <p:sp>
        <p:nvSpPr>
          <p:cNvPr id="5" name="Date Placeholder 4">
            <a:extLst>
              <a:ext uri="{FF2B5EF4-FFF2-40B4-BE49-F238E27FC236}">
                <a16:creationId xmlns:a16="http://schemas.microsoft.com/office/drawing/2014/main" id="{738FB4B2-D43B-4FC7-7EFE-1C462183FD94}"/>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903422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00524-0D20-F306-B38B-8D4AF61FB9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DCD0C-1838-A3B1-F6F3-73B006219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62B92F-53E8-F482-15F7-0C9671E399C8}"/>
              </a:ext>
            </a:extLst>
          </p:cNvPr>
          <p:cNvSpPr>
            <a:spLocks noGrp="1"/>
          </p:cNvSpPr>
          <p:nvPr>
            <p:ph type="body" idx="1"/>
          </p:nvPr>
        </p:nvSpPr>
        <p:spPr/>
        <p:txBody>
          <a:bodyPr/>
          <a:lstStyle/>
          <a:p>
            <a:pPr defTabSz="933241">
              <a:defRPr/>
            </a:pPr>
            <a:endParaRPr lang="en-GB" dirty="0"/>
          </a:p>
          <a:p>
            <a:r>
              <a:rPr lang="en-GB" dirty="0"/>
              <a:t>We can group the steps in identifying and appraising resilience options into precisely those two activities: ‘Identify’ and ‘Appraise’ (= Analyse &amp; Prioritise).</a:t>
            </a:r>
          </a:p>
          <a:p>
            <a:r>
              <a:rPr lang="en-GB" dirty="0"/>
              <a:t>The following presentation addresses these 2 activities.</a:t>
            </a:r>
          </a:p>
        </p:txBody>
      </p:sp>
      <p:sp>
        <p:nvSpPr>
          <p:cNvPr id="4" name="Slide Number Placeholder 3">
            <a:extLst>
              <a:ext uri="{FF2B5EF4-FFF2-40B4-BE49-F238E27FC236}">
                <a16:creationId xmlns:a16="http://schemas.microsoft.com/office/drawing/2014/main" id="{A130C425-731A-82BA-ED27-547AA1AD73D1}"/>
              </a:ext>
            </a:extLst>
          </p:cNvPr>
          <p:cNvSpPr>
            <a:spLocks noGrp="1"/>
          </p:cNvSpPr>
          <p:nvPr>
            <p:ph type="sldNum" sz="quarter" idx="5"/>
          </p:nvPr>
        </p:nvSpPr>
        <p:spPr/>
        <p:txBody>
          <a:bodyPr/>
          <a:lstStyle/>
          <a:p>
            <a:pPr defTabSz="933241">
              <a:defRPr/>
            </a:pPr>
            <a:fld id="{0D92EB36-4A80-453E-AD60-5EAF852BCFB2}" type="slidenum">
              <a:rPr lang="en-GB">
                <a:solidFill>
                  <a:prstClr val="black"/>
                </a:solidFill>
                <a:latin typeface="Calibri" panose="020F0502020204030204"/>
              </a:rPr>
              <a:pPr defTabSz="933241">
                <a:defRPr/>
              </a:pPr>
              <a:t>7</a:t>
            </a:fld>
            <a:endParaRPr lang="en-GB">
              <a:solidFill>
                <a:prstClr val="black"/>
              </a:solidFill>
              <a:latin typeface="Calibri" panose="020F0502020204030204"/>
            </a:endParaRPr>
          </a:p>
        </p:txBody>
      </p:sp>
      <p:sp>
        <p:nvSpPr>
          <p:cNvPr id="5" name="Date Placeholder 4">
            <a:extLst>
              <a:ext uri="{FF2B5EF4-FFF2-40B4-BE49-F238E27FC236}">
                <a16:creationId xmlns:a16="http://schemas.microsoft.com/office/drawing/2014/main" id="{81B3D3A9-BC30-2815-B20B-6055021D748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863159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how do we identify adaptation options?</a:t>
            </a:r>
          </a:p>
        </p:txBody>
      </p:sp>
      <p:sp>
        <p:nvSpPr>
          <p:cNvPr id="4" name="Slide Number Placeholder 3"/>
          <p:cNvSpPr>
            <a:spLocks noGrp="1"/>
          </p:cNvSpPr>
          <p:nvPr>
            <p:ph type="sldNum" sz="quarter" idx="5"/>
          </p:nvPr>
        </p:nvSpPr>
        <p:spPr/>
        <p:txBody>
          <a:bodyPr/>
          <a:lstStyle/>
          <a:p>
            <a:fld id="{0D92EB36-4A80-453E-AD60-5EAF852BCFB2}" type="slidenum">
              <a:rPr lang="en-GB" smtClean="0"/>
              <a:t>8</a:t>
            </a:fld>
            <a:endParaRPr lang="en-GB"/>
          </a:p>
        </p:txBody>
      </p:sp>
      <p:sp>
        <p:nvSpPr>
          <p:cNvPr id="5" name="Date Placeholder 4">
            <a:extLst>
              <a:ext uri="{FF2B5EF4-FFF2-40B4-BE49-F238E27FC236}">
                <a16:creationId xmlns:a16="http://schemas.microsoft.com/office/drawing/2014/main" id="{1F9605A7-C7F3-E988-9BF6-ED2D883D118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499873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00524-0D20-F306-B38B-8D4AF61FB9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DCD0C-1838-A3B1-F6F3-73B006219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62B92F-53E8-F482-15F7-0C9671E399C8}"/>
              </a:ext>
            </a:extLst>
          </p:cNvPr>
          <p:cNvSpPr>
            <a:spLocks noGrp="1"/>
          </p:cNvSpPr>
          <p:nvPr>
            <p:ph type="body" idx="1"/>
          </p:nvPr>
        </p:nvSpPr>
        <p:spPr/>
        <p:txBody>
          <a:bodyPr/>
          <a:lstStyle/>
          <a:p>
            <a:pPr marL="0" marR="0" lvl="0" indent="0" algn="l" defTabSz="933241" rtl="0" eaLnBrk="1" fontAlgn="auto" latinLnBrk="0" hangingPunct="1">
              <a:lnSpc>
                <a:spcPct val="100000"/>
              </a:lnSpc>
              <a:spcBef>
                <a:spcPts val="0"/>
              </a:spcBef>
              <a:spcAft>
                <a:spcPts val="0"/>
              </a:spcAft>
              <a:buClrTx/>
              <a:buSzTx/>
              <a:buFontTx/>
              <a:buNone/>
              <a:tabLst/>
              <a:defRPr/>
            </a:pPr>
            <a:r>
              <a:rPr lang="en-GB" dirty="0"/>
              <a:t>But before we can identify appropriate adaptation solutions, its useful to first understand what our underlying objectives are.</a:t>
            </a:r>
          </a:p>
          <a:p>
            <a:pPr defTabSz="933241">
              <a:defRPr/>
            </a:pPr>
            <a:endParaRPr lang="en-GB" dirty="0"/>
          </a:p>
        </p:txBody>
      </p:sp>
      <p:sp>
        <p:nvSpPr>
          <p:cNvPr id="4" name="Slide Number Placeholder 3">
            <a:extLst>
              <a:ext uri="{FF2B5EF4-FFF2-40B4-BE49-F238E27FC236}">
                <a16:creationId xmlns:a16="http://schemas.microsoft.com/office/drawing/2014/main" id="{A130C425-731A-82BA-ED27-547AA1AD73D1}"/>
              </a:ext>
            </a:extLst>
          </p:cNvPr>
          <p:cNvSpPr>
            <a:spLocks noGrp="1"/>
          </p:cNvSpPr>
          <p:nvPr>
            <p:ph type="sldNum" sz="quarter" idx="5"/>
          </p:nvPr>
        </p:nvSpPr>
        <p:spPr/>
        <p:txBody>
          <a:bodyPr/>
          <a:lstStyle/>
          <a:p>
            <a:pPr defTabSz="933241">
              <a:defRPr/>
            </a:pPr>
            <a:fld id="{0D92EB36-4A80-453E-AD60-5EAF852BCFB2}" type="slidenum">
              <a:rPr lang="en-GB">
                <a:solidFill>
                  <a:prstClr val="black"/>
                </a:solidFill>
                <a:latin typeface="Calibri" panose="020F0502020204030204"/>
              </a:rPr>
              <a:pPr defTabSz="933241">
                <a:defRPr/>
              </a:pPr>
              <a:t>9</a:t>
            </a:fld>
            <a:endParaRPr lang="en-GB">
              <a:solidFill>
                <a:prstClr val="black"/>
              </a:solidFill>
              <a:latin typeface="Calibri" panose="020F0502020204030204"/>
            </a:endParaRPr>
          </a:p>
        </p:txBody>
      </p:sp>
      <p:sp>
        <p:nvSpPr>
          <p:cNvPr id="5" name="Date Placeholder 4">
            <a:extLst>
              <a:ext uri="{FF2B5EF4-FFF2-40B4-BE49-F238E27FC236}">
                <a16:creationId xmlns:a16="http://schemas.microsoft.com/office/drawing/2014/main" id="{81B3D3A9-BC30-2815-B20B-6055021D748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4201228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41">
              <a:defRPr/>
            </a:pPr>
            <a:r>
              <a:rPr lang="en-US" dirty="0"/>
              <a:t>So, what do we mean by objectives?  Any ideas from the audience on what the overarching objective of adaptation solutions could be for a project? (Without looking at your notes!)</a:t>
            </a:r>
          </a:p>
          <a:p>
            <a:pPr defTabSz="933241">
              <a:defRPr/>
            </a:pPr>
            <a:r>
              <a:rPr lang="en-US" b="1" dirty="0"/>
              <a:t>CLICK</a:t>
            </a:r>
            <a:r>
              <a:rPr lang="en-US" dirty="0"/>
              <a:t> For example….   </a:t>
            </a:r>
          </a:p>
          <a:p>
            <a:pPr defTabSz="933241">
              <a:defRPr/>
            </a:pPr>
            <a:r>
              <a:rPr lang="en-US" dirty="0"/>
              <a:t>Any other ideas? </a:t>
            </a:r>
          </a:p>
          <a:p>
            <a:pPr defTabSz="933241">
              <a:defRPr/>
            </a:pPr>
            <a:r>
              <a:rPr lang="en-US" b="1" dirty="0"/>
              <a:t>CLICK</a:t>
            </a:r>
            <a:r>
              <a:rPr lang="en-US" dirty="0"/>
              <a:t> How about….</a:t>
            </a:r>
          </a:p>
          <a:p>
            <a:pPr defTabSz="933241">
              <a:defRPr/>
            </a:pPr>
            <a:r>
              <a:rPr lang="en-US" b="1" dirty="0"/>
              <a:t>CLICK</a:t>
            </a:r>
            <a:r>
              <a:rPr lang="en-US" dirty="0"/>
              <a:t> Typically, the chosen objective/s will have something to do with the definition of climate resilience, which is why I’ve put a reminder of the that definition onto this slide.</a:t>
            </a:r>
          </a:p>
          <a:p>
            <a:pPr defTabSz="933241">
              <a:defRPr/>
            </a:pPr>
            <a:endParaRPr lang="en-US" dirty="0"/>
          </a:p>
          <a:p>
            <a:pPr defTabSz="933241">
              <a:defRPr/>
            </a:pPr>
            <a:r>
              <a:rPr lang="en-US" dirty="0"/>
              <a:t>IPCC AR6 def of resilience: capacity of social, economic and ecosystems to cope with a hazardous event or trend or disturbance, responding or </a:t>
            </a:r>
            <a:r>
              <a:rPr lang="en-US" dirty="0" err="1"/>
              <a:t>reorganising</a:t>
            </a:r>
            <a:r>
              <a:rPr lang="en-US" dirty="0"/>
              <a:t> in ways that maintain their essential function, identity and structure as well as biodiversity in case of ecosystems while also maintaining the capacity for adaptation, learning and transformation. Resilience is a positive attribute when it maintains such a capacity for adaptation, learning, and/or transformation</a:t>
            </a:r>
            <a:endParaRPr lang="en-GB" dirty="0"/>
          </a:p>
          <a:p>
            <a:endParaRPr lang="en-GB" dirty="0"/>
          </a:p>
        </p:txBody>
      </p:sp>
      <p:sp>
        <p:nvSpPr>
          <p:cNvPr id="4" name="Slide Number Placeholder 3"/>
          <p:cNvSpPr>
            <a:spLocks noGrp="1"/>
          </p:cNvSpPr>
          <p:nvPr>
            <p:ph type="sldNum" sz="quarter" idx="5"/>
          </p:nvPr>
        </p:nvSpPr>
        <p:spPr/>
        <p:txBody>
          <a:bodyPr/>
          <a:lstStyle/>
          <a:p>
            <a:pPr defTabSz="933241">
              <a:defRPr/>
            </a:pPr>
            <a:fld id="{0D92EB36-4A80-453E-AD60-5EAF852BCFB2}" type="slidenum">
              <a:rPr lang="en-GB">
                <a:solidFill>
                  <a:prstClr val="black"/>
                </a:solidFill>
                <a:latin typeface="Calibri" panose="020F0502020204030204"/>
              </a:rPr>
              <a:pPr defTabSz="933241">
                <a:defRPr/>
              </a:pPr>
              <a:t>10</a:t>
            </a:fld>
            <a:endParaRPr lang="en-GB">
              <a:solidFill>
                <a:prstClr val="black"/>
              </a:solidFill>
              <a:latin typeface="Calibri" panose="020F0502020204030204"/>
            </a:endParaRPr>
          </a:p>
        </p:txBody>
      </p:sp>
      <p:sp>
        <p:nvSpPr>
          <p:cNvPr id="5" name="Date Placeholder 4">
            <a:extLst>
              <a:ext uri="{FF2B5EF4-FFF2-40B4-BE49-F238E27FC236}">
                <a16:creationId xmlns:a16="http://schemas.microsoft.com/office/drawing/2014/main" id="{583AD900-7F5D-A088-4163-37769650338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741090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235364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17265303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7451566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726973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743101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7400340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9047308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6879605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3244283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98708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193527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727554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C6E0EB7D-2E8D-1825-C174-443A195446C8}"/>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4" name="Picture 3" descr="A circular emblem with animals and symbols&#10;&#10;Description automatically generated">
            <a:extLst>
              <a:ext uri="{FF2B5EF4-FFF2-40B4-BE49-F238E27FC236}">
                <a16:creationId xmlns:a16="http://schemas.microsoft.com/office/drawing/2014/main" id="{CCCF1416-287C-D708-72F3-0580A91E92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5" name="Text Box 1">
            <a:extLst>
              <a:ext uri="{FF2B5EF4-FFF2-40B4-BE49-F238E27FC236}">
                <a16:creationId xmlns:a16="http://schemas.microsoft.com/office/drawing/2014/main" id="{62F560CF-F646-71BD-113E-1AFDC1D77C38}"/>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56457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479583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1937925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0313823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0111411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9864324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518949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1884030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2827286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5403778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60471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8437768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699569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8" name="Picture 7" descr="A circular logo with handshake and text&#10;&#10;AI-generated content may be incorrect.">
            <a:extLst>
              <a:ext uri="{FF2B5EF4-FFF2-40B4-BE49-F238E27FC236}">
                <a16:creationId xmlns:a16="http://schemas.microsoft.com/office/drawing/2014/main" id="{A073C6FE-E22C-5754-E47E-F8E9D9C32EF1}"/>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9" name="TextBox 8">
            <a:extLst>
              <a:ext uri="{FF2B5EF4-FFF2-40B4-BE49-F238E27FC236}">
                <a16:creationId xmlns:a16="http://schemas.microsoft.com/office/drawing/2014/main" id="{5558EBB9-C109-4EDA-D159-FCC408C2958A}"/>
              </a:ext>
            </a:extLst>
          </p:cNvPr>
          <p:cNvSpPr txBox="1"/>
          <p:nvPr userDrawn="1"/>
        </p:nvSpPr>
        <p:spPr>
          <a:xfrm>
            <a:off x="7118648" y="2862377"/>
            <a:ext cx="2854294" cy="738664"/>
          </a:xfrm>
          <a:prstGeom prst="rect">
            <a:avLst/>
          </a:prstGeom>
          <a:noFill/>
        </p:spPr>
        <p:txBody>
          <a:bodyPr wrap="square" rtlCol="0">
            <a:spAutoFit/>
          </a:bodyPr>
          <a:lstStyle/>
          <a:p>
            <a:r>
              <a:rPr lang="en-GB" sz="1400" b="1">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8756241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90467931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26197830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697169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125234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35983091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5979850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2073566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860764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40031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9085979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319361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1545034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628553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75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620088528"/>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420239484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83114835"/>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5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34.svg"/><Relationship Id="rId4" Type="http://schemas.openxmlformats.org/officeDocument/2006/relationships/image" Target="../media/image33.sv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40.svg"/><Relationship Id="rId4" Type="http://schemas.openxmlformats.org/officeDocument/2006/relationships/image" Target="../media/image39.svg"/></Relationships>
</file>

<file path=ppt/slides/_rels/slide28.xml.rels><?xml version="1.0" encoding="UTF-8" standalone="yes"?>
<Relationships xmlns="http://schemas.openxmlformats.org/package/2006/relationships"><Relationship Id="rId3" Type="http://schemas.openxmlformats.org/officeDocument/2006/relationships/image" Target="../media/image41.svg"/><Relationship Id="rId7"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44.svg"/><Relationship Id="rId5" Type="http://schemas.openxmlformats.org/officeDocument/2006/relationships/image" Target="../media/image43.svg"/><Relationship Id="rId4" Type="http://schemas.openxmlformats.org/officeDocument/2006/relationships/image" Target="../media/image42.svg"/></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hyperlink" Target="https://scalingnbsinthemekong.ireporting.n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55.svg"/><Relationship Id="rId7" Type="http://schemas.openxmlformats.org/officeDocument/2006/relationships/image" Target="../media/image59.sv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58.svg"/><Relationship Id="rId5" Type="http://schemas.openxmlformats.org/officeDocument/2006/relationships/image" Target="../media/image57.svg"/><Relationship Id="rId4" Type="http://schemas.openxmlformats.org/officeDocument/2006/relationships/image" Target="../media/image56.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46.xml"/><Relationship Id="rId1" Type="http://schemas.openxmlformats.org/officeDocument/2006/relationships/slideLayout" Target="../slideLayouts/slideLayout5.xml"/><Relationship Id="rId5" Type="http://schemas.openxmlformats.org/officeDocument/2006/relationships/image" Target="../media/image63.svg"/><Relationship Id="rId4" Type="http://schemas.openxmlformats.org/officeDocument/2006/relationships/image" Target="../media/image62.sv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2" y="1736644"/>
            <a:ext cx="6566410" cy="1255728"/>
          </a:xfrm>
        </p:spPr>
        <p:txBody>
          <a:bodyPr/>
          <a:lstStyle/>
          <a:p>
            <a:r>
              <a:rPr lang="fr-FR" noProof="0" dirty="0" err="1"/>
              <a:t>Masterclass</a:t>
            </a:r>
            <a:r>
              <a:rPr lang="fr-FR" noProof="0" dirty="0"/>
              <a:t> sur les Partenariats Public-Privé pour des Infrastructures Résilientes au Changement Climatique</a:t>
            </a:r>
          </a:p>
        </p:txBody>
      </p:sp>
      <p:sp>
        <p:nvSpPr>
          <p:cNvPr id="8" name="Rectangle 7">
            <a:extLst>
              <a:ext uri="{FF2B5EF4-FFF2-40B4-BE49-F238E27FC236}">
                <a16:creationId xmlns:a16="http://schemas.microsoft.com/office/drawing/2014/main" id="{5B480C1A-DE65-FB0A-F966-F90E6D7B4E8D}"/>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6" name="Group 15">
            <a:extLst>
              <a:ext uri="{FF2B5EF4-FFF2-40B4-BE49-F238E27FC236}">
                <a16:creationId xmlns:a16="http://schemas.microsoft.com/office/drawing/2014/main" id="{0238003E-8430-93D8-9C64-37DFE813A479}"/>
              </a:ext>
            </a:extLst>
          </p:cNvPr>
          <p:cNvGrpSpPr/>
          <p:nvPr/>
        </p:nvGrpSpPr>
        <p:grpSpPr>
          <a:xfrm>
            <a:off x="563928" y="5811034"/>
            <a:ext cx="7977677" cy="931736"/>
            <a:chOff x="563928" y="5811034"/>
            <a:chExt cx="7977677" cy="931736"/>
          </a:xfrm>
        </p:grpSpPr>
        <p:pic>
          <p:nvPicPr>
            <p:cNvPr id="17" name="Picture 16">
              <a:extLst>
                <a:ext uri="{FF2B5EF4-FFF2-40B4-BE49-F238E27FC236}">
                  <a16:creationId xmlns:a16="http://schemas.microsoft.com/office/drawing/2014/main" id="{0F2AC9F4-A83C-1076-7978-581F56311CA4}"/>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8" name="Picture 17">
              <a:extLst>
                <a:ext uri="{FF2B5EF4-FFF2-40B4-BE49-F238E27FC236}">
                  <a16:creationId xmlns:a16="http://schemas.microsoft.com/office/drawing/2014/main" id="{AD35CBB0-E43D-C768-8C48-7A4B8A4924B8}"/>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9" name="Picture 18">
              <a:extLst>
                <a:ext uri="{FF2B5EF4-FFF2-40B4-BE49-F238E27FC236}">
                  <a16:creationId xmlns:a16="http://schemas.microsoft.com/office/drawing/2014/main" id="{F135DF08-D0C7-0287-4324-9363260A2F0E}"/>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20" name="Picture 19">
              <a:extLst>
                <a:ext uri="{FF2B5EF4-FFF2-40B4-BE49-F238E27FC236}">
                  <a16:creationId xmlns:a16="http://schemas.microsoft.com/office/drawing/2014/main" id="{074F728F-73A3-430F-A296-F176C4CF72B4}"/>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21" name="Picture 20" descr="A black background with red letters and a black text&#10;&#10;AI-generated content may be incorrect.">
              <a:extLst>
                <a:ext uri="{FF2B5EF4-FFF2-40B4-BE49-F238E27FC236}">
                  <a16:creationId xmlns:a16="http://schemas.microsoft.com/office/drawing/2014/main" id="{9173A04C-0968-6F4E-2CF7-BA559B7140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1725269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a:extLst>
              <a:ext uri="{FF2B5EF4-FFF2-40B4-BE49-F238E27FC236}">
                <a16:creationId xmlns:a16="http://schemas.microsoft.com/office/drawing/2014/main" id="{45AC8D06-A209-C8FB-70F2-7623D43F50CA}"/>
              </a:ext>
            </a:extLst>
          </p:cNvPr>
          <p:cNvSpPr>
            <a:spLocks noGrp="1"/>
          </p:cNvSpPr>
          <p:nvPr>
            <p:ph type="title"/>
          </p:nvPr>
        </p:nvSpPr>
        <p:spPr>
          <a:xfrm>
            <a:off x="596900" y="130175"/>
            <a:ext cx="9648700" cy="535531"/>
          </a:xfrm>
        </p:spPr>
        <p:txBody>
          <a:bodyPr/>
          <a:lstStyle/>
          <a:p>
            <a:r>
              <a:rPr lang="fr-FR" noProof="0" dirty="0"/>
              <a:t>Définir l’objectif de résilience climatique</a:t>
            </a:r>
            <a:endParaRPr lang="fr-FR" sz="2400" noProof="0" dirty="0"/>
          </a:p>
        </p:txBody>
      </p:sp>
      <p:sp>
        <p:nvSpPr>
          <p:cNvPr id="4" name="TextBox 3">
            <a:extLst>
              <a:ext uri="{FF2B5EF4-FFF2-40B4-BE49-F238E27FC236}">
                <a16:creationId xmlns:a16="http://schemas.microsoft.com/office/drawing/2014/main" id="{6078DA4F-C6EA-9D46-5293-82DB12232EE3}"/>
              </a:ext>
            </a:extLst>
          </p:cNvPr>
          <p:cNvSpPr txBox="1"/>
          <p:nvPr/>
        </p:nvSpPr>
        <p:spPr>
          <a:xfrm>
            <a:off x="1412295" y="1339612"/>
            <a:ext cx="9648700" cy="646331"/>
          </a:xfrm>
          <a:prstGeom prst="rect">
            <a:avLst/>
          </a:prstGeom>
          <a:noFill/>
        </p:spPr>
        <p:txBody>
          <a:bodyPr wrap="square">
            <a:spAutoFit/>
          </a:bodyPr>
          <a:lstStyle/>
          <a:p>
            <a:r>
              <a:rPr lang="fr-FR" noProof="0" dirty="0"/>
              <a:t>ex. Améliorer la résilience des infrastructures et des communautés face aux risques climatiques futurs.</a:t>
            </a:r>
          </a:p>
        </p:txBody>
      </p:sp>
      <p:sp>
        <p:nvSpPr>
          <p:cNvPr id="2" name="Rectangle: Rounded Corners 1">
            <a:extLst>
              <a:ext uri="{FF2B5EF4-FFF2-40B4-BE49-F238E27FC236}">
                <a16:creationId xmlns:a16="http://schemas.microsoft.com/office/drawing/2014/main" id="{6322C05D-F7E1-D3AF-D7A1-783B44ABB3E8}"/>
              </a:ext>
            </a:extLst>
          </p:cNvPr>
          <p:cNvSpPr/>
          <p:nvPr/>
        </p:nvSpPr>
        <p:spPr>
          <a:xfrm>
            <a:off x="2810545" y="2980706"/>
            <a:ext cx="5739689" cy="2125684"/>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b="1" noProof="0" dirty="0">
                <a:solidFill>
                  <a:schemeClr val="accent4"/>
                </a:solidFill>
              </a:rPr>
              <a:t>Résilience Climatique </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t>La capacité des systèmes sociaux, économiques et environnementaux à faire face à un événement, une tendance ou une perturbation climatique dangereuse, en répondant ou en se réorganisant de manière à maintenir leur fonction, leur identité et leur structure essentielles</a:t>
            </a:r>
            <a:endParaRPr lang="fr-FR" noProof="0" dirty="0">
              <a:solidFill>
                <a:prstClr val="black"/>
              </a:solidFill>
              <a:latin typeface="+mj-lt"/>
            </a:endParaRPr>
          </a:p>
        </p:txBody>
      </p:sp>
      <p:sp>
        <p:nvSpPr>
          <p:cNvPr id="7" name="TextBox 6">
            <a:extLst>
              <a:ext uri="{FF2B5EF4-FFF2-40B4-BE49-F238E27FC236}">
                <a16:creationId xmlns:a16="http://schemas.microsoft.com/office/drawing/2014/main" id="{25B509CD-9E0A-39F1-368B-C6488429BE55}"/>
              </a:ext>
            </a:extLst>
          </p:cNvPr>
          <p:cNvSpPr txBox="1"/>
          <p:nvPr/>
        </p:nvSpPr>
        <p:spPr>
          <a:xfrm>
            <a:off x="1412295" y="1985943"/>
            <a:ext cx="9648700" cy="646331"/>
          </a:xfrm>
          <a:prstGeom prst="rect">
            <a:avLst/>
          </a:prstGeom>
          <a:noFill/>
        </p:spPr>
        <p:txBody>
          <a:bodyPr wrap="square">
            <a:spAutoFit/>
          </a:bodyPr>
          <a:lstStyle/>
          <a:p>
            <a:r>
              <a:rPr lang="fr-FR" noProof="0" dirty="0"/>
              <a:t>ex. Permettre l’accès à des sources de financement supplémentaires ou préférentielles exigeant l’intégration explicite de solutions d’adaptation.</a:t>
            </a:r>
          </a:p>
        </p:txBody>
      </p:sp>
      <p:sp>
        <p:nvSpPr>
          <p:cNvPr id="8" name="TextBox 7">
            <a:extLst>
              <a:ext uri="{FF2B5EF4-FFF2-40B4-BE49-F238E27FC236}">
                <a16:creationId xmlns:a16="http://schemas.microsoft.com/office/drawing/2014/main" id="{C499BABC-5C16-9CFA-7D13-08A79987B883}"/>
              </a:ext>
            </a:extLst>
          </p:cNvPr>
          <p:cNvSpPr txBox="1"/>
          <p:nvPr/>
        </p:nvSpPr>
        <p:spPr>
          <a:xfrm>
            <a:off x="596900" y="771883"/>
            <a:ext cx="9648700" cy="369332"/>
          </a:xfrm>
          <a:prstGeom prst="rect">
            <a:avLst/>
          </a:prstGeom>
          <a:noFill/>
        </p:spPr>
        <p:txBody>
          <a:bodyPr wrap="square">
            <a:spAutoFit/>
          </a:bodyPr>
          <a:lstStyle/>
          <a:p>
            <a:r>
              <a:rPr lang="fr-FR" b="1" noProof="0" dirty="0"/>
              <a:t>Quel est l’objectif ?</a:t>
            </a:r>
          </a:p>
        </p:txBody>
      </p:sp>
    </p:spTree>
    <p:extLst>
      <p:ext uri="{BB962C8B-B14F-4D97-AF65-F5344CB8AC3E}">
        <p14:creationId xmlns:p14="http://schemas.microsoft.com/office/powerpoint/2010/main" val="121418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2193D-2BB9-EC94-7C96-DED17A1C4C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419427-AF44-1F42-398E-8F23A92382FA}"/>
              </a:ext>
            </a:extLst>
          </p:cNvPr>
          <p:cNvSpPr>
            <a:spLocks noGrp="1"/>
          </p:cNvSpPr>
          <p:nvPr>
            <p:ph type="title"/>
          </p:nvPr>
        </p:nvSpPr>
        <p:spPr/>
        <p:txBody>
          <a:bodyPr/>
          <a:lstStyle/>
          <a:p>
            <a:r>
              <a:rPr lang="fr-FR" noProof="0" dirty="0"/>
              <a:t>Identifier des solutions d’adaptation applicables</a:t>
            </a:r>
          </a:p>
        </p:txBody>
      </p:sp>
      <p:sp>
        <p:nvSpPr>
          <p:cNvPr id="4" name="Content Placeholder 11">
            <a:extLst>
              <a:ext uri="{FF2B5EF4-FFF2-40B4-BE49-F238E27FC236}">
                <a16:creationId xmlns:a16="http://schemas.microsoft.com/office/drawing/2014/main" id="{703B8758-2FB3-F5D4-1585-5529C6B0A14F}"/>
              </a:ext>
            </a:extLst>
          </p:cNvPr>
          <p:cNvSpPr txBox="1">
            <a:spLocks/>
          </p:cNvSpPr>
          <p:nvPr/>
        </p:nvSpPr>
        <p:spPr>
          <a:xfrm>
            <a:off x="596900" y="589760"/>
            <a:ext cx="11448796" cy="283924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400" b="1" noProof="0" dirty="0"/>
              <a:t>ÉTAPE 1 :</a:t>
            </a:r>
            <a:r>
              <a:rPr lang="fr-FR" sz="2400" noProof="0" dirty="0"/>
              <a:t> Établir une </a:t>
            </a:r>
            <a:r>
              <a:rPr lang="fr-FR" sz="2400" b="1" noProof="0" dirty="0"/>
              <a:t>LISTE LONGUE </a:t>
            </a:r>
            <a:r>
              <a:rPr lang="fr-FR" sz="2400" noProof="0" dirty="0"/>
              <a:t>des solutions d’adaptation pouvant être appliquées, selon chaque risque climatique (combinaison aléa/actif).</a:t>
            </a:r>
          </a:p>
          <a:p>
            <a:pPr marL="57150" indent="0">
              <a:lnSpc>
                <a:spcPct val="100000"/>
              </a:lnSpc>
              <a:spcBef>
                <a:spcPts val="0"/>
              </a:spcBef>
              <a:spcAft>
                <a:spcPts val="600"/>
              </a:spcAft>
              <a:buClr>
                <a:schemeClr val="accent1"/>
              </a:buClr>
              <a:buNone/>
            </a:pPr>
            <a:endParaRPr lang="fr-FR" sz="2000" noProof="0" dirty="0"/>
          </a:p>
          <a:p>
            <a:pPr marL="57150" indent="0">
              <a:lnSpc>
                <a:spcPct val="100000"/>
              </a:lnSpc>
              <a:spcBef>
                <a:spcPts val="0"/>
              </a:spcBef>
              <a:spcAft>
                <a:spcPts val="600"/>
              </a:spcAft>
              <a:buClr>
                <a:schemeClr val="accent1"/>
              </a:buClr>
              <a:buNone/>
            </a:pPr>
            <a:r>
              <a:rPr lang="fr-FR" sz="2000" noProof="0" dirty="0"/>
              <a:t>Comment établir une liste longue?</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Faire une remue-méninges au sein de l’équipe de projet </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Recueillir les idées des parties prenantes</a:t>
            </a:r>
            <a:r>
              <a:rPr lang="fr-FR" noProof="0" dirty="0"/>
              <a:t>  </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Examiner des projets similaires dans des contextes comparables</a:t>
            </a:r>
          </a:p>
          <a:p>
            <a:pPr marL="857250" lvl="1" indent="-342900">
              <a:lnSpc>
                <a:spcPct val="100000"/>
              </a:lnSpc>
              <a:spcBef>
                <a:spcPts val="0"/>
              </a:spcBef>
              <a:spcAft>
                <a:spcPts val="600"/>
              </a:spcAft>
              <a:buClr>
                <a:schemeClr val="accent1"/>
              </a:buClr>
              <a:buAutoNum type="arabicPeriod"/>
            </a:pPr>
            <a:endParaRPr lang="fr-FR" sz="2000" noProof="0" dirty="0"/>
          </a:p>
          <a:p>
            <a:pPr marL="57150" indent="0">
              <a:lnSpc>
                <a:spcPct val="100000"/>
              </a:lnSpc>
              <a:spcBef>
                <a:spcPts val="0"/>
              </a:spcBef>
              <a:spcAft>
                <a:spcPts val="600"/>
              </a:spcAft>
              <a:buClr>
                <a:schemeClr val="accent1"/>
              </a:buClr>
              <a:buNone/>
            </a:pPr>
            <a:endParaRPr lang="fr-FR" sz="2000" noProof="0" dirty="0"/>
          </a:p>
          <a:p>
            <a:pPr marL="57150" indent="0">
              <a:lnSpc>
                <a:spcPct val="100000"/>
              </a:lnSpc>
              <a:spcBef>
                <a:spcPts val="0"/>
              </a:spcBef>
              <a:spcAft>
                <a:spcPts val="600"/>
              </a:spcAft>
              <a:buClr>
                <a:schemeClr val="accent1"/>
              </a:buClr>
              <a:buNone/>
            </a:pPr>
            <a:endParaRPr lang="fr-FR" sz="20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2000" noProof="0" dirty="0"/>
          </a:p>
        </p:txBody>
      </p:sp>
      <p:sp>
        <p:nvSpPr>
          <p:cNvPr id="3" name="Content Placeholder 11">
            <a:extLst>
              <a:ext uri="{FF2B5EF4-FFF2-40B4-BE49-F238E27FC236}">
                <a16:creationId xmlns:a16="http://schemas.microsoft.com/office/drawing/2014/main" id="{EE78740C-371A-E383-6337-28A2A799F0F3}"/>
              </a:ext>
            </a:extLst>
          </p:cNvPr>
          <p:cNvSpPr txBox="1">
            <a:spLocks/>
          </p:cNvSpPr>
          <p:nvPr/>
        </p:nvSpPr>
        <p:spPr>
          <a:xfrm>
            <a:off x="371602" y="3631308"/>
            <a:ext cx="11448796" cy="300506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000" noProof="0" dirty="0"/>
              <a:t>Éléments à prendre en compte lors de l’élaboration de la liste longue? </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Tenir compte </a:t>
            </a:r>
            <a:r>
              <a:rPr lang="fr-FR" sz="2000" u="sng" noProof="0" dirty="0"/>
              <a:t>des stratégies sectorielles de résilience </a:t>
            </a:r>
            <a:r>
              <a:rPr lang="fr-FR" sz="2000" noProof="0" dirty="0"/>
              <a:t>(énergie, eau, transport), des meilleures pratiques internationales et des directives techniques (exemple : lignes directrices nationales, manuels de conception, PNA, politiques, etc.).</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Envisager des solutions </a:t>
            </a:r>
            <a:r>
              <a:rPr lang="fr-FR" sz="2000" u="sng" noProof="0" dirty="0"/>
              <a:t>par</a:t>
            </a:r>
            <a:r>
              <a:rPr lang="fr-FR" sz="2000" noProof="0" dirty="0"/>
              <a:t> l’infrastructure aussi bien que des solutions </a:t>
            </a:r>
            <a:r>
              <a:rPr lang="fr-FR" sz="2000" u="sng" noProof="0" dirty="0"/>
              <a:t>pour</a:t>
            </a:r>
            <a:r>
              <a:rPr lang="fr-FR" sz="2000" noProof="0" dirty="0"/>
              <a:t> l’infrastructure</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Examiner les différentes </a:t>
            </a:r>
            <a:r>
              <a:rPr lang="fr-FR" sz="2000" u="sng" noProof="0" dirty="0"/>
              <a:t>approches</a:t>
            </a:r>
            <a:r>
              <a:rPr lang="fr-FR" sz="2000" noProof="0" dirty="0"/>
              <a:t> d’adaptation et proposer des solutions qui s’y rattachent</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Prendre en compte les différentes </a:t>
            </a:r>
            <a:r>
              <a:rPr lang="fr-FR" sz="2000" u="sng" noProof="0" dirty="0"/>
              <a:t>catégories</a:t>
            </a:r>
            <a:r>
              <a:rPr lang="fr-FR" sz="2000" noProof="0" dirty="0"/>
              <a:t> de solutions</a:t>
            </a:r>
          </a:p>
          <a:p>
            <a:pPr marL="857250" lvl="1" indent="-342900">
              <a:lnSpc>
                <a:spcPct val="100000"/>
              </a:lnSpc>
              <a:spcBef>
                <a:spcPts val="0"/>
              </a:spcBef>
              <a:spcAft>
                <a:spcPts val="600"/>
              </a:spcAft>
              <a:buClr>
                <a:schemeClr val="accent1"/>
              </a:buClr>
              <a:buFont typeface="Arial" panose="020B0604020202020204" pitchFamily="34" charset="0"/>
              <a:buAutoNum type="arabicPeriod"/>
            </a:pPr>
            <a:r>
              <a:rPr lang="fr-FR" sz="2000" noProof="0" dirty="0"/>
              <a:t>Prendre en considération </a:t>
            </a:r>
            <a:r>
              <a:rPr lang="fr-FR" sz="2000" u="sng" noProof="0" dirty="0"/>
              <a:t>les Solutions fondées sur la Nature </a:t>
            </a:r>
            <a:r>
              <a:rPr lang="fr-FR" sz="2000" noProof="0" dirty="0"/>
              <a:t>(</a:t>
            </a:r>
            <a:r>
              <a:rPr lang="fr-FR" sz="2000" noProof="0" dirty="0" err="1"/>
              <a:t>SfN</a:t>
            </a:r>
            <a:r>
              <a:rPr lang="fr-FR" sz="2000" noProof="0" dirty="0"/>
              <a:t>)</a:t>
            </a:r>
            <a:endParaRPr lang="fr-FR" sz="2000" u="sng" noProof="0" dirty="0"/>
          </a:p>
          <a:p>
            <a:pPr marL="857250" lvl="1" indent="-342900">
              <a:lnSpc>
                <a:spcPct val="100000"/>
              </a:lnSpc>
              <a:spcBef>
                <a:spcPts val="0"/>
              </a:spcBef>
              <a:spcAft>
                <a:spcPts val="600"/>
              </a:spcAft>
              <a:buClr>
                <a:schemeClr val="accent1"/>
              </a:buClr>
              <a:buAutoNum type="arabicPeriod"/>
            </a:pPr>
            <a:endParaRPr lang="fr-FR" sz="2000" noProof="0" dirty="0"/>
          </a:p>
          <a:p>
            <a:pPr marL="57150" indent="0">
              <a:lnSpc>
                <a:spcPct val="100000"/>
              </a:lnSpc>
              <a:spcBef>
                <a:spcPts val="0"/>
              </a:spcBef>
              <a:spcAft>
                <a:spcPts val="600"/>
              </a:spcAft>
              <a:buClr>
                <a:schemeClr val="accent1"/>
              </a:buClr>
              <a:buNone/>
            </a:pPr>
            <a:endParaRPr lang="fr-FR" sz="2000" noProof="0" dirty="0"/>
          </a:p>
          <a:p>
            <a:pPr marL="57150" indent="0">
              <a:lnSpc>
                <a:spcPct val="100000"/>
              </a:lnSpc>
              <a:spcBef>
                <a:spcPts val="0"/>
              </a:spcBef>
              <a:spcAft>
                <a:spcPts val="600"/>
              </a:spcAft>
              <a:buClr>
                <a:schemeClr val="accent1"/>
              </a:buClr>
              <a:buNone/>
            </a:pPr>
            <a:endParaRPr lang="fr-FR" sz="20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2000" noProof="0" dirty="0"/>
          </a:p>
        </p:txBody>
      </p:sp>
    </p:spTree>
    <p:extLst>
      <p:ext uri="{BB962C8B-B14F-4D97-AF65-F5344CB8AC3E}">
        <p14:creationId xmlns:p14="http://schemas.microsoft.com/office/powerpoint/2010/main" val="91109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p:txBody>
          <a:bodyPr wrap="square" lIns="91440" tIns="45720" rIns="91440" bIns="45720" anchor="t">
            <a:noAutofit/>
          </a:bodyPr>
          <a:lstStyle/>
          <a:p>
            <a:r>
              <a:rPr lang="fr-FR" noProof="0" dirty="0"/>
              <a:t>Approches de l’Adaptation</a:t>
            </a:r>
          </a:p>
        </p:txBody>
      </p:sp>
      <p:graphicFrame>
        <p:nvGraphicFramePr>
          <p:cNvPr id="3" name="Diagram 2">
            <a:extLst>
              <a:ext uri="{FF2B5EF4-FFF2-40B4-BE49-F238E27FC236}">
                <a16:creationId xmlns:a16="http://schemas.microsoft.com/office/drawing/2014/main" id="{89696673-9491-C96B-207B-0CB0107AB815}"/>
              </a:ext>
            </a:extLst>
          </p:cNvPr>
          <p:cNvGraphicFramePr/>
          <p:nvPr>
            <p:extLst>
              <p:ext uri="{D42A27DB-BD31-4B8C-83A1-F6EECF244321}">
                <p14:modId xmlns:p14="http://schemas.microsoft.com/office/powerpoint/2010/main" val="2441521836"/>
              </p:ext>
            </p:extLst>
          </p:nvPr>
        </p:nvGraphicFramePr>
        <p:xfrm>
          <a:off x="596901" y="719666"/>
          <a:ext cx="11083798" cy="5728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8544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p:txBody>
          <a:bodyPr wrap="square" lIns="91440" tIns="45720" rIns="91440" bIns="45720" anchor="t">
            <a:noAutofit/>
          </a:bodyPr>
          <a:lstStyle/>
          <a:p>
            <a:r>
              <a:rPr lang="fr-FR" noProof="0" dirty="0"/>
              <a:t>Catégories de Solutions</a:t>
            </a:r>
            <a:endParaRPr lang="fr-FR" noProof="0" dirty="0">
              <a:latin typeface="Roboto"/>
              <a:ea typeface="Roboto"/>
              <a:cs typeface="Roboto"/>
            </a:endParaRPr>
          </a:p>
        </p:txBody>
      </p:sp>
      <p:grpSp>
        <p:nvGrpSpPr>
          <p:cNvPr id="16" name="Group 15">
            <a:extLst>
              <a:ext uri="{FF2B5EF4-FFF2-40B4-BE49-F238E27FC236}">
                <a16:creationId xmlns:a16="http://schemas.microsoft.com/office/drawing/2014/main" id="{593F7F8D-1CB1-9AE1-A116-BEB2C8C84785}"/>
              </a:ext>
            </a:extLst>
          </p:cNvPr>
          <p:cNvGrpSpPr/>
          <p:nvPr/>
        </p:nvGrpSpPr>
        <p:grpSpPr>
          <a:xfrm>
            <a:off x="588398" y="738275"/>
            <a:ext cx="3600000" cy="5693522"/>
            <a:chOff x="588398" y="665705"/>
            <a:chExt cx="3600000" cy="5656551"/>
          </a:xfrm>
        </p:grpSpPr>
        <p:sp>
          <p:nvSpPr>
            <p:cNvPr id="2" name="Rectangle: Rounded Corners 1">
              <a:extLst>
                <a:ext uri="{FF2B5EF4-FFF2-40B4-BE49-F238E27FC236}">
                  <a16:creationId xmlns:a16="http://schemas.microsoft.com/office/drawing/2014/main" id="{521C25F2-3E55-0031-5998-AE0FED536FDF}"/>
                </a:ext>
              </a:extLst>
            </p:cNvPr>
            <p:cNvSpPr/>
            <p:nvPr/>
          </p:nvSpPr>
          <p:spPr>
            <a:xfrm>
              <a:off x="588398" y="665705"/>
              <a:ext cx="3600000" cy="5656551"/>
            </a:xfrm>
            <a:prstGeom prst="roundRect">
              <a:avLst>
                <a:gd name="adj" fmla="val 5283"/>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400" b="1" noProof="0" dirty="0"/>
                <a:t>Physiques</a:t>
              </a:r>
              <a:r>
                <a:rPr lang="fr-FR" b="1" noProof="0" dirty="0"/>
                <a:t> </a:t>
              </a:r>
            </a:p>
            <a:p>
              <a:r>
                <a:rPr lang="fr-FR" sz="1400" i="1" noProof="0" dirty="0"/>
                <a:t>Structurelles (grises/vertes/</a:t>
              </a:r>
            </a:p>
            <a:p>
              <a:r>
                <a:rPr lang="fr-FR" sz="1400" i="1" noProof="0" dirty="0"/>
                <a:t>hybrides) </a:t>
              </a:r>
              <a:r>
                <a:rPr lang="fr-FR" sz="1400" i="1" noProof="0" dirty="0" err="1"/>
                <a:t>SfN</a:t>
              </a:r>
              <a:r>
                <a:rPr lang="fr-FR" sz="1400" i="1" noProof="0" dirty="0"/>
                <a:t>, technologies, </a:t>
              </a:r>
            </a:p>
            <a:p>
              <a:r>
                <a:rPr lang="fr-FR" sz="1400" i="1" noProof="0" dirty="0"/>
                <a:t>systèmes</a:t>
              </a:r>
              <a:endParaRPr lang="fr-FR" sz="1400" i="1" noProof="0" dirty="0">
                <a:ea typeface="+mn-lt"/>
                <a:cs typeface="+mn-lt"/>
              </a:endParaRPr>
            </a:p>
            <a:p>
              <a:pPr marL="174625" indent="-174625">
                <a:buFont typeface="Wingdings" panose="05000000000000000000" pitchFamily="2" charset="2"/>
                <a:buChar char="§"/>
              </a:pPr>
              <a:r>
                <a:rPr lang="fr-FR" sz="1500" noProof="0" dirty="0"/>
                <a:t>Déplacer ou rehausser le niveau de l’infrastructure pour éviter l’exposition (par exemple, à la montée du niveau de la mer) </a:t>
              </a:r>
            </a:p>
            <a:p>
              <a:pPr marL="174625" indent="-174625">
                <a:buFont typeface="Wingdings" panose="05000000000000000000" pitchFamily="2" charset="2"/>
                <a:buChar char="§"/>
              </a:pPr>
              <a:r>
                <a:rPr lang="fr-FR" sz="1500" noProof="0" dirty="0"/>
                <a:t>Créer des ouvrages de protection (exemple : digues inondation) </a:t>
              </a:r>
            </a:p>
            <a:p>
              <a:pPr marL="174625" indent="-174625">
                <a:buFont typeface="Wingdings" panose="05000000000000000000" pitchFamily="2" charset="2"/>
                <a:buChar char="§"/>
              </a:pPr>
              <a:r>
                <a:rPr lang="fr-FR" sz="1500" noProof="0" dirty="0"/>
                <a:t>Renforcer les infrastructures</a:t>
              </a:r>
            </a:p>
            <a:p>
              <a:pPr marL="174625" indent="-174625">
                <a:buFont typeface="Wingdings" panose="05000000000000000000" pitchFamily="2" charset="2"/>
                <a:buChar char="§"/>
              </a:pPr>
              <a:r>
                <a:rPr lang="fr-FR" sz="1500" noProof="0" dirty="0"/>
                <a:t>Modifier la conception du drainage pluvial existant pour intégrer une pluviométrie plus intense.</a:t>
              </a:r>
            </a:p>
            <a:p>
              <a:pPr marL="174625" indent="-174625">
                <a:buFont typeface="Wingdings" panose="05000000000000000000" pitchFamily="2" charset="2"/>
                <a:buChar char="§"/>
              </a:pPr>
              <a:r>
                <a:rPr lang="fr-FR" sz="1500" noProof="0" dirty="0"/>
                <a:t>Rendre étanches les infrastructures critiques (exemple : équipements électriques/mécaniques).</a:t>
              </a:r>
            </a:p>
            <a:p>
              <a:pPr marL="174625" indent="-174625">
                <a:buFont typeface="Wingdings" panose="05000000000000000000" pitchFamily="2" charset="2"/>
                <a:buChar char="§"/>
              </a:pPr>
              <a:r>
                <a:rPr lang="fr-FR" sz="1500" noProof="0" dirty="0"/>
                <a:t> Choisir des matériaux/équipements adaptés au climat évolutif ou à des conditions météorologiques plus extrêmes.</a:t>
              </a:r>
            </a:p>
            <a:p>
              <a:pPr marL="174625" indent="-174625">
                <a:buFont typeface="Wingdings" panose="05000000000000000000" pitchFamily="2" charset="2"/>
                <a:buChar char="§"/>
              </a:pPr>
              <a:r>
                <a:rPr lang="fr-FR" sz="1500" noProof="0" dirty="0"/>
                <a:t>Installer des systèmes de surveillance en temps réel.</a:t>
              </a:r>
            </a:p>
            <a:p>
              <a:br>
                <a:rPr lang="fr-FR" sz="1600" noProof="0" dirty="0"/>
              </a:br>
              <a:br>
                <a:rPr lang="fr-FR" sz="1600" noProof="0" dirty="0"/>
              </a:br>
              <a:endParaRPr lang="fr-FR" sz="1500" noProof="0" dirty="0">
                <a:ea typeface="+mn-lt"/>
                <a:cs typeface="+mn-lt"/>
              </a:endParaRPr>
            </a:p>
          </p:txBody>
        </p:sp>
        <p:grpSp>
          <p:nvGrpSpPr>
            <p:cNvPr id="6" name="Group 5">
              <a:extLst>
                <a:ext uri="{FF2B5EF4-FFF2-40B4-BE49-F238E27FC236}">
                  <a16:creationId xmlns:a16="http://schemas.microsoft.com/office/drawing/2014/main" id="{F037826C-E247-90DC-D9C7-F5A424654B51}"/>
                </a:ext>
              </a:extLst>
            </p:cNvPr>
            <p:cNvGrpSpPr>
              <a:grpSpLocks noChangeAspect="1"/>
            </p:cNvGrpSpPr>
            <p:nvPr/>
          </p:nvGrpSpPr>
          <p:grpSpPr>
            <a:xfrm>
              <a:off x="3430670" y="710478"/>
              <a:ext cx="713299" cy="680672"/>
              <a:chOff x="1581522" y="1390099"/>
              <a:chExt cx="776766" cy="741236"/>
            </a:xfrm>
          </p:grpSpPr>
          <p:sp>
            <p:nvSpPr>
              <p:cNvPr id="7" name="Rectangle: Rounded Corners 6">
                <a:extLst>
                  <a:ext uri="{FF2B5EF4-FFF2-40B4-BE49-F238E27FC236}">
                    <a16:creationId xmlns:a16="http://schemas.microsoft.com/office/drawing/2014/main" id="{09308EB3-D536-69B6-0F56-A2A6B0D38984}"/>
                  </a:ext>
                </a:extLst>
              </p:cNvPr>
              <p:cNvSpPr/>
              <p:nvPr/>
            </p:nvSpPr>
            <p:spPr>
              <a:xfrm>
                <a:off x="1581522" y="1390099"/>
                <a:ext cx="776766" cy="741236"/>
              </a:xfrm>
              <a:prstGeom prst="roundRect">
                <a:avLst/>
              </a:prstGeom>
              <a:solidFill>
                <a:schemeClr val="bg1"/>
              </a:solidFill>
              <a:ln w="28575">
                <a:solidFill>
                  <a:srgbClr val="08478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noProof="0" dirty="0"/>
              </a:p>
            </p:txBody>
          </p:sp>
          <p:pic>
            <p:nvPicPr>
              <p:cNvPr id="9" name="Picture 8" descr="A picture containing text, sign&#10;&#10;Description automatically generated">
                <a:extLst>
                  <a:ext uri="{FF2B5EF4-FFF2-40B4-BE49-F238E27FC236}">
                    <a16:creationId xmlns:a16="http://schemas.microsoft.com/office/drawing/2014/main" id="{116861C2-7E09-F05C-A523-1A381FCF052D}"/>
                  </a:ext>
                </a:extLst>
              </p:cNvPr>
              <p:cNvPicPr>
                <a:picLocks noChangeAspect="1"/>
              </p:cNvPicPr>
              <p:nvPr/>
            </p:nvPicPr>
            <p:blipFill>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1673454" y="1487641"/>
                <a:ext cx="592903" cy="592904"/>
              </a:xfrm>
              <a:prstGeom prst="rect">
                <a:avLst/>
              </a:prstGeom>
              <a:solidFill>
                <a:schemeClr val="bg1"/>
              </a:solidFill>
            </p:spPr>
          </p:pic>
        </p:grpSp>
      </p:grpSp>
      <p:grpSp>
        <p:nvGrpSpPr>
          <p:cNvPr id="29" name="Group 28">
            <a:extLst>
              <a:ext uri="{FF2B5EF4-FFF2-40B4-BE49-F238E27FC236}">
                <a16:creationId xmlns:a16="http://schemas.microsoft.com/office/drawing/2014/main" id="{006DB755-2A30-1D10-08AC-2ADF068CA8D1}"/>
              </a:ext>
            </a:extLst>
          </p:cNvPr>
          <p:cNvGrpSpPr/>
          <p:nvPr/>
        </p:nvGrpSpPr>
        <p:grpSpPr>
          <a:xfrm>
            <a:off x="4270512" y="738275"/>
            <a:ext cx="3600000" cy="5693522"/>
            <a:chOff x="4277104" y="665704"/>
            <a:chExt cx="3600000" cy="5656551"/>
          </a:xfrm>
        </p:grpSpPr>
        <p:grpSp>
          <p:nvGrpSpPr>
            <p:cNvPr id="17" name="Group 16">
              <a:extLst>
                <a:ext uri="{FF2B5EF4-FFF2-40B4-BE49-F238E27FC236}">
                  <a16:creationId xmlns:a16="http://schemas.microsoft.com/office/drawing/2014/main" id="{D070A00F-DCAD-8A80-933A-D1F8C43812F4}"/>
                </a:ext>
              </a:extLst>
            </p:cNvPr>
            <p:cNvGrpSpPr/>
            <p:nvPr/>
          </p:nvGrpSpPr>
          <p:grpSpPr>
            <a:xfrm>
              <a:off x="4277104" y="665704"/>
              <a:ext cx="3600000" cy="5656551"/>
              <a:chOff x="596580" y="665704"/>
              <a:chExt cx="3600000" cy="5656551"/>
            </a:xfrm>
          </p:grpSpPr>
          <p:sp>
            <p:nvSpPr>
              <p:cNvPr id="18" name="Rectangle: Rounded Corners 17">
                <a:extLst>
                  <a:ext uri="{FF2B5EF4-FFF2-40B4-BE49-F238E27FC236}">
                    <a16:creationId xmlns:a16="http://schemas.microsoft.com/office/drawing/2014/main" id="{2A186BCE-EC86-B235-D877-50B5C1B938B6}"/>
                  </a:ext>
                </a:extLst>
              </p:cNvPr>
              <p:cNvSpPr/>
              <p:nvPr/>
            </p:nvSpPr>
            <p:spPr>
              <a:xfrm>
                <a:off x="596580" y="665704"/>
                <a:ext cx="3600000" cy="5656551"/>
              </a:xfrm>
              <a:prstGeom prst="roundRect">
                <a:avLst>
                  <a:gd name="adj" fmla="val 5283"/>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400" b="1" noProof="0" dirty="0"/>
                  <a:t>Sociales/ Comportementales </a:t>
                </a:r>
                <a:r>
                  <a:rPr lang="fr-FR" sz="1400" i="1" noProof="0" dirty="0"/>
                  <a:t>Exploitation, formation, </a:t>
                </a:r>
              </a:p>
              <a:p>
                <a:r>
                  <a:rPr lang="fr-FR" sz="1400" i="1" noProof="0" dirty="0"/>
                  <a:t>information, personnes, </a:t>
                </a:r>
              </a:p>
              <a:p>
                <a:r>
                  <a:rPr lang="fr-FR" sz="1400" i="1" noProof="0" dirty="0"/>
                  <a:t>comportement</a:t>
                </a:r>
                <a:endParaRPr lang="fr-FR" sz="1400" i="1" noProof="0" dirty="0">
                  <a:ea typeface="+mn-lt"/>
                  <a:cs typeface="+mn-lt"/>
                </a:endParaRPr>
              </a:p>
              <a:p>
                <a:pPr marL="174625" indent="-174625">
                  <a:buFont typeface="Wingdings" panose="05000000000000000000" pitchFamily="2" charset="2"/>
                  <a:buChar char="§"/>
                </a:pPr>
                <a:r>
                  <a:rPr lang="fr-FR" sz="1600" noProof="0" dirty="0"/>
                  <a:t>Renforcement des capacités.</a:t>
                </a:r>
              </a:p>
              <a:p>
                <a:pPr marL="174625" indent="-174625">
                  <a:buFont typeface="Wingdings" panose="05000000000000000000" pitchFamily="2" charset="2"/>
                  <a:buChar char="§"/>
                </a:pPr>
                <a:r>
                  <a:rPr lang="fr-FR" sz="1600" noProof="0" dirty="0"/>
                  <a:t>Sensibiliser le personnel et les parties prenantes au changement climatique et à la réduction des risques de catastrophe.</a:t>
                </a:r>
              </a:p>
              <a:p>
                <a:pPr marL="174625" indent="-174625">
                  <a:buFont typeface="Wingdings" panose="05000000000000000000" pitchFamily="2" charset="2"/>
                  <a:buChar char="§"/>
                </a:pPr>
                <a:r>
                  <a:rPr lang="fr-FR" sz="1600" noProof="0" dirty="0"/>
                  <a:t>Fournir des formations.</a:t>
                </a:r>
              </a:p>
              <a:p>
                <a:pPr marL="174625" indent="-174625">
                  <a:buFont typeface="Wingdings" panose="05000000000000000000" pitchFamily="2" charset="2"/>
                  <a:buChar char="§"/>
                </a:pPr>
                <a:r>
                  <a:rPr lang="fr-FR" sz="1600" noProof="0" dirty="0"/>
                  <a:t>Donner la priorité à l’inspection des actifs.</a:t>
                </a:r>
              </a:p>
              <a:p>
                <a:pPr marL="174625" indent="-174625">
                  <a:buFont typeface="Wingdings" panose="05000000000000000000" pitchFamily="2" charset="2"/>
                  <a:buChar char="§"/>
                </a:pPr>
                <a:r>
                  <a:rPr lang="fr-FR" sz="1600" noProof="0" dirty="0"/>
                  <a:t>Adapter les méthodes de travail (exemple : planification des équipes).</a:t>
                </a:r>
              </a:p>
              <a:p>
                <a:pPr marL="174625" indent="-174625">
                  <a:buFont typeface="Wingdings" panose="05000000000000000000" pitchFamily="2" charset="2"/>
                  <a:buChar char="§"/>
                </a:pPr>
                <a:r>
                  <a:rPr lang="fr-FR" sz="1600" noProof="0" dirty="0"/>
                  <a:t>Mettre en place des protocoles de gestion et de partage de données.</a:t>
                </a:r>
              </a:p>
              <a:p>
                <a:pPr marL="174625" indent="-174625">
                  <a:buFont typeface="Wingdings" panose="05000000000000000000" pitchFamily="2" charset="2"/>
                  <a:buChar char="§"/>
                </a:pPr>
                <a:r>
                  <a:rPr lang="fr-FR" sz="1600" noProof="0" dirty="0"/>
                  <a:t>Mettre en place des systèmes d’alerte précoce.</a:t>
                </a:r>
              </a:p>
              <a:p>
                <a:pPr marL="174625" indent="-174625">
                  <a:buFont typeface="Wingdings" panose="05000000000000000000" pitchFamily="2" charset="2"/>
                  <a:buChar char="§"/>
                </a:pPr>
                <a:r>
                  <a:rPr lang="fr-FR" sz="1600" noProof="0" dirty="0"/>
                  <a:t>Gestion adaptative.</a:t>
                </a:r>
              </a:p>
              <a:p>
                <a:pPr marL="174625" indent="-174625">
                  <a:buFont typeface="Wingdings" panose="05000000000000000000" pitchFamily="2" charset="2"/>
                  <a:buChar char="§"/>
                </a:pPr>
                <a:r>
                  <a:rPr lang="fr-FR" sz="1600" noProof="0" dirty="0"/>
                  <a:t>Renforcer la maintenance.</a:t>
                </a:r>
                <a:endParaRPr lang="fr-FR" sz="1600" noProof="0" dirty="0">
                  <a:ea typeface="+mn-lt"/>
                  <a:cs typeface="+mn-lt"/>
                </a:endParaRPr>
              </a:p>
              <a:p>
                <a:endParaRPr lang="fr-FR" sz="1600" b="1" noProof="0" dirty="0">
                  <a:ea typeface="+mn-lt"/>
                  <a:cs typeface="+mn-lt"/>
                </a:endParaRPr>
              </a:p>
            </p:txBody>
          </p:sp>
          <p:sp>
            <p:nvSpPr>
              <p:cNvPr id="20" name="Rectangle: Rounded Corners 19">
                <a:extLst>
                  <a:ext uri="{FF2B5EF4-FFF2-40B4-BE49-F238E27FC236}">
                    <a16:creationId xmlns:a16="http://schemas.microsoft.com/office/drawing/2014/main" id="{190405F5-6178-559F-8D00-D5F4E90772BC}"/>
                  </a:ext>
                </a:extLst>
              </p:cNvPr>
              <p:cNvSpPr/>
              <p:nvPr/>
            </p:nvSpPr>
            <p:spPr>
              <a:xfrm>
                <a:off x="3593482" y="694891"/>
                <a:ext cx="603098" cy="604151"/>
              </a:xfrm>
              <a:prstGeom prst="roundRect">
                <a:avLst/>
              </a:prstGeom>
              <a:solidFill>
                <a:schemeClr val="bg1"/>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noProof="0" dirty="0"/>
              </a:p>
            </p:txBody>
          </p:sp>
        </p:grpSp>
        <p:pic>
          <p:nvPicPr>
            <p:cNvPr id="27" name="Picture 26" descr="Icon&#10;&#10;Description automatically generated">
              <a:extLst>
                <a:ext uri="{FF2B5EF4-FFF2-40B4-BE49-F238E27FC236}">
                  <a16:creationId xmlns:a16="http://schemas.microsoft.com/office/drawing/2014/main" id="{E3E1D946-9DF2-67F5-7CC5-FD3F07DFF2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9528" y="724557"/>
              <a:ext cx="532054" cy="532054"/>
            </a:xfrm>
            <a:prstGeom prst="rect">
              <a:avLst/>
            </a:prstGeom>
          </p:spPr>
        </p:pic>
      </p:grpSp>
      <p:grpSp>
        <p:nvGrpSpPr>
          <p:cNvPr id="30" name="Group 29">
            <a:extLst>
              <a:ext uri="{FF2B5EF4-FFF2-40B4-BE49-F238E27FC236}">
                <a16:creationId xmlns:a16="http://schemas.microsoft.com/office/drawing/2014/main" id="{0BC34180-3F5A-3C2C-52AA-A2427F887A7E}"/>
              </a:ext>
            </a:extLst>
          </p:cNvPr>
          <p:cNvGrpSpPr/>
          <p:nvPr/>
        </p:nvGrpSpPr>
        <p:grpSpPr>
          <a:xfrm>
            <a:off x="8003602" y="738275"/>
            <a:ext cx="3600000" cy="5693522"/>
            <a:chOff x="8003602" y="665705"/>
            <a:chExt cx="3600000" cy="5508000"/>
          </a:xfrm>
        </p:grpSpPr>
        <p:grpSp>
          <p:nvGrpSpPr>
            <p:cNvPr id="22" name="Group 21">
              <a:extLst>
                <a:ext uri="{FF2B5EF4-FFF2-40B4-BE49-F238E27FC236}">
                  <a16:creationId xmlns:a16="http://schemas.microsoft.com/office/drawing/2014/main" id="{B62CBBB0-0226-517B-41FA-8CA2D546AC1C}"/>
                </a:ext>
              </a:extLst>
            </p:cNvPr>
            <p:cNvGrpSpPr/>
            <p:nvPr/>
          </p:nvGrpSpPr>
          <p:grpSpPr>
            <a:xfrm>
              <a:off x="8003602" y="665705"/>
              <a:ext cx="3600000" cy="5508000"/>
              <a:chOff x="655738" y="665705"/>
              <a:chExt cx="3600000" cy="5508000"/>
            </a:xfrm>
          </p:grpSpPr>
          <p:sp>
            <p:nvSpPr>
              <p:cNvPr id="23" name="Rectangle: Rounded Corners 22">
                <a:extLst>
                  <a:ext uri="{FF2B5EF4-FFF2-40B4-BE49-F238E27FC236}">
                    <a16:creationId xmlns:a16="http://schemas.microsoft.com/office/drawing/2014/main" id="{9CE331F4-E19F-AD80-9B35-DB826B2D36F9}"/>
                  </a:ext>
                </a:extLst>
              </p:cNvPr>
              <p:cNvSpPr/>
              <p:nvPr/>
            </p:nvSpPr>
            <p:spPr>
              <a:xfrm>
                <a:off x="655738" y="665705"/>
                <a:ext cx="3600000" cy="5508000"/>
              </a:xfrm>
              <a:prstGeom prst="roundRect">
                <a:avLst>
                  <a:gd name="adj" fmla="val 5283"/>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400" b="1" noProof="0" dirty="0"/>
                  <a:t>Institutionnelles/ Gouvernance </a:t>
                </a:r>
              </a:p>
              <a:p>
                <a:r>
                  <a:rPr lang="fr-FR" sz="1400" i="1" noProof="0" dirty="0"/>
                  <a:t>Gouvernance, économie, politique, réglementation et programmes</a:t>
                </a:r>
                <a:endParaRPr lang="fr-FR" sz="1400" i="1" noProof="0" dirty="0">
                  <a:ea typeface="+mn-lt"/>
                  <a:cs typeface="+mn-lt"/>
                </a:endParaRPr>
              </a:p>
              <a:p>
                <a:pPr marL="174625" indent="-174625">
                  <a:buFont typeface="Wingdings" panose="05000000000000000000" pitchFamily="2" charset="2"/>
                  <a:buChar char="§"/>
                </a:pPr>
                <a:r>
                  <a:rPr lang="fr-FR" sz="1600" noProof="0" dirty="0"/>
                  <a:t>Traiter les impacts du changement climatique par la gouvernance (politiques, plans et lignes directrices).</a:t>
                </a:r>
              </a:p>
              <a:p>
                <a:pPr marL="174625" indent="-174625">
                  <a:buFont typeface="Wingdings" panose="05000000000000000000" pitchFamily="2" charset="2"/>
                  <a:buChar char="§"/>
                </a:pPr>
                <a:r>
                  <a:rPr lang="fr-FR" sz="1600" noProof="0" dirty="0"/>
                  <a:t>Intégrer les connaissances sur le changement climatique dans les plans de développement.</a:t>
                </a:r>
              </a:p>
              <a:p>
                <a:pPr marL="174625" indent="-174625">
                  <a:buFont typeface="Wingdings" panose="05000000000000000000" pitchFamily="2" charset="2"/>
                  <a:buChar char="§"/>
                </a:pPr>
                <a:r>
                  <a:rPr lang="fr-FR" sz="1600" noProof="0" dirty="0"/>
                  <a:t>Inclure les aspects climatiques dans les contrats.</a:t>
                </a:r>
              </a:p>
              <a:p>
                <a:pPr marL="174625" indent="-174625">
                  <a:buFont typeface="Wingdings" panose="05000000000000000000" pitchFamily="2" charset="2"/>
                  <a:buChar char="§"/>
                </a:pPr>
                <a:r>
                  <a:rPr lang="fr-FR" sz="1600" noProof="0" dirty="0"/>
                  <a:t>Réviser les codes de pratique.</a:t>
                </a:r>
              </a:p>
              <a:p>
                <a:pPr marL="174625" indent="-174625">
                  <a:buFont typeface="Wingdings" panose="05000000000000000000" pitchFamily="2" charset="2"/>
                  <a:buChar char="§"/>
                </a:pPr>
                <a:r>
                  <a:rPr lang="fr-FR" sz="1600" noProof="0" dirty="0"/>
                  <a:t>Mettre à jour la politique de santé et sécurité.</a:t>
                </a:r>
              </a:p>
              <a:p>
                <a:pPr marL="174625" indent="-174625">
                  <a:buFont typeface="Wingdings" panose="05000000000000000000" pitchFamily="2" charset="2"/>
                  <a:buChar char="§"/>
                </a:pPr>
                <a:r>
                  <a:rPr lang="fr-FR" sz="1600" noProof="0" dirty="0"/>
                  <a:t>Faire appliquer la réglementation.</a:t>
                </a:r>
              </a:p>
              <a:p>
                <a:pPr marL="174625" indent="-174625">
                  <a:buFont typeface="Wingdings" panose="05000000000000000000" pitchFamily="2" charset="2"/>
                  <a:buChar char="§"/>
                </a:pPr>
                <a:r>
                  <a:rPr lang="fr-FR" sz="1600" noProof="0" dirty="0"/>
                  <a:t>Améliorer l’aménagement du territoire et le zonage des actifs.</a:t>
                </a:r>
              </a:p>
              <a:p>
                <a:pPr marL="174625" indent="-174625">
                  <a:buFont typeface="Wingdings" panose="05000000000000000000" pitchFamily="2" charset="2"/>
                  <a:buChar char="§"/>
                </a:pPr>
                <a:r>
                  <a:rPr lang="fr-FR" sz="1600" noProof="0" dirty="0"/>
                  <a:t>Motiver la résilience.</a:t>
                </a:r>
                <a:endParaRPr lang="fr-FR" sz="1600" b="1" noProof="0" dirty="0">
                  <a:ea typeface="+mn-lt"/>
                  <a:cs typeface="+mn-lt"/>
                </a:endParaRPr>
              </a:p>
            </p:txBody>
          </p:sp>
          <p:sp>
            <p:nvSpPr>
              <p:cNvPr id="25" name="Rectangle: Rounded Corners 24">
                <a:extLst>
                  <a:ext uri="{FF2B5EF4-FFF2-40B4-BE49-F238E27FC236}">
                    <a16:creationId xmlns:a16="http://schemas.microsoft.com/office/drawing/2014/main" id="{6C47719A-C4CF-369E-BC5D-3489C40CDBE7}"/>
                  </a:ext>
                </a:extLst>
              </p:cNvPr>
              <p:cNvSpPr/>
              <p:nvPr/>
            </p:nvSpPr>
            <p:spPr>
              <a:xfrm>
                <a:off x="3505092" y="698964"/>
                <a:ext cx="704370" cy="660741"/>
              </a:xfrm>
              <a:prstGeom prst="roundRect">
                <a:avLst/>
              </a:prstGeom>
              <a:solidFill>
                <a:schemeClr val="bg1"/>
              </a:solidFill>
              <a:ln w="28575">
                <a:solidFill>
                  <a:schemeClr val="accent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noProof="0" dirty="0"/>
              </a:p>
            </p:txBody>
          </p:sp>
        </p:grpSp>
        <p:pic>
          <p:nvPicPr>
            <p:cNvPr id="28" name="Picture 27" descr="Logo&#10;&#10;Description automatically generated">
              <a:extLst>
                <a:ext uri="{FF2B5EF4-FFF2-40B4-BE49-F238E27FC236}">
                  <a16:creationId xmlns:a16="http://schemas.microsoft.com/office/drawing/2014/main" id="{C2A8B273-7342-65C7-B387-7A18956E37B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83819" y="744003"/>
              <a:ext cx="593396" cy="593395"/>
            </a:xfrm>
            <a:prstGeom prst="rect">
              <a:avLst/>
            </a:prstGeom>
          </p:spPr>
        </p:pic>
      </p:grpSp>
    </p:spTree>
    <p:extLst>
      <p:ext uri="{BB962C8B-B14F-4D97-AF65-F5344CB8AC3E}">
        <p14:creationId xmlns:p14="http://schemas.microsoft.com/office/powerpoint/2010/main" val="362300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CD86B-1EE3-DFDE-EA2D-B29A269F2C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2BB0F6-455A-5339-7F26-9162844201DB}"/>
              </a:ext>
            </a:extLst>
          </p:cNvPr>
          <p:cNvSpPr>
            <a:spLocks noGrp="1"/>
          </p:cNvSpPr>
          <p:nvPr>
            <p:ph type="title"/>
          </p:nvPr>
        </p:nvSpPr>
        <p:spPr/>
        <p:txBody>
          <a:bodyPr/>
          <a:lstStyle/>
          <a:p>
            <a:r>
              <a:rPr lang="fr-FR" noProof="0" dirty="0"/>
              <a:t>Identifier les solutions d’adaptation applicables</a:t>
            </a:r>
          </a:p>
        </p:txBody>
      </p:sp>
      <p:sp>
        <p:nvSpPr>
          <p:cNvPr id="4" name="Content Placeholder 11">
            <a:extLst>
              <a:ext uri="{FF2B5EF4-FFF2-40B4-BE49-F238E27FC236}">
                <a16:creationId xmlns:a16="http://schemas.microsoft.com/office/drawing/2014/main" id="{E954A5AD-A9C0-5A79-634B-3476DC80C5A8}"/>
              </a:ext>
            </a:extLst>
          </p:cNvPr>
          <p:cNvSpPr txBox="1">
            <a:spLocks/>
          </p:cNvSpPr>
          <p:nvPr/>
        </p:nvSpPr>
        <p:spPr>
          <a:xfrm>
            <a:off x="596901" y="665706"/>
            <a:ext cx="10852978" cy="7896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400" b="1" noProof="0" dirty="0"/>
              <a:t>ÉTAPE 2 :</a:t>
            </a:r>
            <a:r>
              <a:rPr lang="fr-FR" sz="2400" noProof="0" dirty="0"/>
              <a:t> Décrire les options figurant sur la LISTE LONGUE et identifier leurs bénéfices directs et leurs </a:t>
            </a:r>
            <a:r>
              <a:rPr lang="fr-FR" sz="2400" noProof="0" dirty="0" err="1"/>
              <a:t>co</a:t>
            </a:r>
            <a:r>
              <a:rPr lang="fr-FR" sz="2400" noProof="0" dirty="0"/>
              <a:t>-bénéfices</a:t>
            </a:r>
          </a:p>
        </p:txBody>
      </p:sp>
      <p:pic>
        <p:nvPicPr>
          <p:cNvPr id="6" name="Picture 5">
            <a:extLst>
              <a:ext uri="{FF2B5EF4-FFF2-40B4-BE49-F238E27FC236}">
                <a16:creationId xmlns:a16="http://schemas.microsoft.com/office/drawing/2014/main" id="{1185BE1C-EEFA-1ACA-1ECA-384FAD7E8332}"/>
              </a:ext>
            </a:extLst>
          </p:cNvPr>
          <p:cNvPicPr>
            <a:picLocks noChangeAspect="1"/>
          </p:cNvPicPr>
          <p:nvPr/>
        </p:nvPicPr>
        <p:blipFill>
          <a:blip r:embed="rId3"/>
          <a:srcRect b="24577"/>
          <a:stretch/>
        </p:blipFill>
        <p:spPr>
          <a:xfrm>
            <a:off x="2227947" y="1626733"/>
            <a:ext cx="7736106" cy="4941492"/>
          </a:xfrm>
          <a:prstGeom prst="rect">
            <a:avLst/>
          </a:prstGeom>
        </p:spPr>
      </p:pic>
      <p:sp>
        <p:nvSpPr>
          <p:cNvPr id="5" name="TextBox 4">
            <a:extLst>
              <a:ext uri="{FF2B5EF4-FFF2-40B4-BE49-F238E27FC236}">
                <a16:creationId xmlns:a16="http://schemas.microsoft.com/office/drawing/2014/main" id="{B62C155E-7591-01B2-DB57-1F0A5B1AE392}"/>
              </a:ext>
            </a:extLst>
          </p:cNvPr>
          <p:cNvSpPr txBox="1"/>
          <p:nvPr/>
        </p:nvSpPr>
        <p:spPr>
          <a:xfrm>
            <a:off x="9040507" y="6642556"/>
            <a:ext cx="3309402" cy="215444"/>
          </a:xfrm>
          <a:prstGeom prst="rect">
            <a:avLst/>
          </a:prstGeom>
          <a:noFill/>
        </p:spPr>
        <p:txBody>
          <a:bodyPr wrap="square">
            <a:spAutoFit/>
          </a:bodyPr>
          <a:lstStyle/>
          <a:p>
            <a:r>
              <a:rPr lang="fr-FR" sz="800" i="1" noProof="0" dirty="0">
                <a:solidFill>
                  <a:schemeClr val="accent1"/>
                </a:solidFill>
                <a:latin typeface="Roboto" panose="02000000000000000000" pitchFamily="2" charset="0"/>
                <a:ea typeface="Roboto" panose="02000000000000000000" pitchFamily="2" charset="0"/>
              </a:rPr>
              <a:t>Source: GCA </a:t>
            </a:r>
            <a:r>
              <a:rPr lang="fr-FR" sz="800" i="1" noProof="0" dirty="0" err="1">
                <a:solidFill>
                  <a:schemeClr val="accent1"/>
                </a:solidFill>
                <a:latin typeface="Roboto" panose="02000000000000000000" pitchFamily="2" charset="0"/>
                <a:ea typeface="Roboto" panose="02000000000000000000" pitchFamily="2" charset="0"/>
              </a:rPr>
              <a:t>Climate-Resilient</a:t>
            </a:r>
            <a:r>
              <a:rPr lang="fr-FR" sz="800" i="1" noProof="0" dirty="0">
                <a:solidFill>
                  <a:schemeClr val="accent1"/>
                </a:solidFill>
                <a:latin typeface="Roboto" panose="02000000000000000000" pitchFamily="2" charset="0"/>
                <a:ea typeface="Roboto" panose="02000000000000000000" pitchFamily="2" charset="0"/>
              </a:rPr>
              <a:t> Infrastructure </a:t>
            </a:r>
            <a:r>
              <a:rPr lang="fr-FR" sz="800" i="1" noProof="0" dirty="0" err="1">
                <a:solidFill>
                  <a:schemeClr val="accent1"/>
                </a:solidFill>
                <a:latin typeface="Roboto" panose="02000000000000000000" pitchFamily="2" charset="0"/>
                <a:ea typeface="Roboto" panose="02000000000000000000" pitchFamily="2" charset="0"/>
              </a:rPr>
              <a:t>Officer</a:t>
            </a:r>
            <a:r>
              <a:rPr lang="fr-FR" sz="800" i="1" noProof="0" dirty="0">
                <a:solidFill>
                  <a:schemeClr val="accent1"/>
                </a:solidFill>
                <a:latin typeface="Roboto" panose="02000000000000000000" pitchFamily="2" charset="0"/>
                <a:ea typeface="Roboto" panose="02000000000000000000" pitchFamily="2" charset="0"/>
              </a:rPr>
              <a:t> </a:t>
            </a:r>
            <a:r>
              <a:rPr lang="fr-FR" sz="800" i="1" noProof="0" dirty="0" err="1">
                <a:solidFill>
                  <a:schemeClr val="accent1"/>
                </a:solidFill>
                <a:latin typeface="Roboto" panose="02000000000000000000" pitchFamily="2" charset="0"/>
                <a:ea typeface="Roboto" panose="02000000000000000000" pitchFamily="2" charset="0"/>
              </a:rPr>
              <a:t>Handbook</a:t>
            </a:r>
            <a:r>
              <a:rPr lang="fr-FR" sz="800" i="1" noProof="0" dirty="0">
                <a:solidFill>
                  <a:schemeClr val="accent1"/>
                </a:solidFill>
                <a:latin typeface="Roboto" panose="02000000000000000000" pitchFamily="2" charset="0"/>
                <a:ea typeface="Roboto" panose="02000000000000000000" pitchFamily="2" charset="0"/>
              </a:rPr>
              <a:t>, 2025</a:t>
            </a:r>
          </a:p>
        </p:txBody>
      </p:sp>
    </p:spTree>
    <p:extLst>
      <p:ext uri="{BB962C8B-B14F-4D97-AF65-F5344CB8AC3E}">
        <p14:creationId xmlns:p14="http://schemas.microsoft.com/office/powerpoint/2010/main" val="604856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9DBDE-3E54-A9BE-B4D3-080DEB9B5C4B}"/>
            </a:ext>
          </a:extLst>
        </p:cNvPr>
        <p:cNvGrpSpPr/>
        <p:nvPr/>
      </p:nvGrpSpPr>
      <p:grpSpPr>
        <a:xfrm>
          <a:off x="0" y="0"/>
          <a:ext cx="0" cy="0"/>
          <a:chOff x="0" y="0"/>
          <a:chExt cx="0" cy="0"/>
        </a:xfrm>
      </p:grpSpPr>
      <p:sp>
        <p:nvSpPr>
          <p:cNvPr id="3" name="Content Placeholder 11">
            <a:extLst>
              <a:ext uri="{FF2B5EF4-FFF2-40B4-BE49-F238E27FC236}">
                <a16:creationId xmlns:a16="http://schemas.microsoft.com/office/drawing/2014/main" id="{DB871C61-ECA2-1CF2-B677-2BBA846EB2CD}"/>
              </a:ext>
            </a:extLst>
          </p:cNvPr>
          <p:cNvSpPr txBox="1">
            <a:spLocks/>
          </p:cNvSpPr>
          <p:nvPr/>
        </p:nvSpPr>
        <p:spPr>
          <a:xfrm>
            <a:off x="596901" y="665706"/>
            <a:ext cx="9648700" cy="7896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000" noProof="0" dirty="0"/>
              <a:t>Co-bénéfices: Tout avantage supplémentaire que les options de résilience du projet sont susceptibles de générer en plus de leurs objectifs principaux</a:t>
            </a:r>
          </a:p>
        </p:txBody>
      </p:sp>
      <p:sp>
        <p:nvSpPr>
          <p:cNvPr id="5" name="Title 1">
            <a:extLst>
              <a:ext uri="{FF2B5EF4-FFF2-40B4-BE49-F238E27FC236}">
                <a16:creationId xmlns:a16="http://schemas.microsoft.com/office/drawing/2014/main" id="{BDC87D65-B8AF-479D-CB3A-DD64E8657405}"/>
              </a:ext>
            </a:extLst>
          </p:cNvPr>
          <p:cNvSpPr txBox="1">
            <a:spLocks/>
          </p:cNvSpPr>
          <p:nvPr/>
        </p:nvSpPr>
        <p:spPr>
          <a:xfrm>
            <a:off x="596900" y="130175"/>
            <a:ext cx="9648700" cy="535531"/>
          </a:xfrm>
          <a:prstGeom prst="rect">
            <a:avLst/>
          </a:prstGeom>
        </p:spPr>
        <p:txBody>
          <a:bodyPr wrap="square">
            <a:noAutofit/>
          </a:bodyPr>
          <a:lstStyle>
            <a:lvl1pPr algn="l" defTabSz="914400" rtl="0" eaLnBrk="1" latinLnBrk="0" hangingPunct="1">
              <a:lnSpc>
                <a:spcPct val="90000"/>
              </a:lnSpc>
              <a:spcBef>
                <a:spcPct val="0"/>
              </a:spcBef>
              <a:buNone/>
              <a:defRPr sz="2400" b="1"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Co-Bénéfices des Options d’Adaptation</a:t>
            </a:r>
          </a:p>
        </p:txBody>
      </p:sp>
      <p:sp>
        <p:nvSpPr>
          <p:cNvPr id="6" name="TextBox 5">
            <a:extLst>
              <a:ext uri="{FF2B5EF4-FFF2-40B4-BE49-F238E27FC236}">
                <a16:creationId xmlns:a16="http://schemas.microsoft.com/office/drawing/2014/main" id="{B6BB8016-62F9-E2E8-06CC-8F54C163E6DE}"/>
              </a:ext>
            </a:extLst>
          </p:cNvPr>
          <p:cNvSpPr txBox="1"/>
          <p:nvPr/>
        </p:nvSpPr>
        <p:spPr>
          <a:xfrm rot="16200000">
            <a:off x="-1620630" y="3692832"/>
            <a:ext cx="3962274" cy="646331"/>
          </a:xfrm>
          <a:prstGeom prst="rect">
            <a:avLst/>
          </a:prstGeom>
          <a:noFill/>
        </p:spPr>
        <p:txBody>
          <a:bodyPr wrap="square">
            <a:spAutoFit/>
          </a:bodyPr>
          <a:lstStyle/>
          <a:p>
            <a:pPr algn="ctr"/>
            <a:r>
              <a:rPr lang="fr-FR" i="1" noProof="0" dirty="0"/>
              <a:t>Exemple tiré d’un projet visant à améliorer la qualité de l’eau</a:t>
            </a:r>
            <a:endParaRPr lang="fr-FR" noProof="0" dirty="0"/>
          </a:p>
        </p:txBody>
      </p:sp>
      <p:graphicFrame>
        <p:nvGraphicFramePr>
          <p:cNvPr id="2" name="Table 1">
            <a:extLst>
              <a:ext uri="{FF2B5EF4-FFF2-40B4-BE49-F238E27FC236}">
                <a16:creationId xmlns:a16="http://schemas.microsoft.com/office/drawing/2014/main" id="{326C24D8-9FF3-5492-D464-EED9CADB836F}"/>
              </a:ext>
            </a:extLst>
          </p:cNvPr>
          <p:cNvGraphicFramePr>
            <a:graphicFrameLocks noGrp="1"/>
          </p:cNvGraphicFramePr>
          <p:nvPr>
            <p:extLst>
              <p:ext uri="{D42A27DB-BD31-4B8C-83A1-F6EECF244321}">
                <p14:modId xmlns:p14="http://schemas.microsoft.com/office/powerpoint/2010/main" val="3094907873"/>
              </p:ext>
            </p:extLst>
          </p:nvPr>
        </p:nvGraphicFramePr>
        <p:xfrm>
          <a:off x="753864" y="1455313"/>
          <a:ext cx="11156485" cy="5231302"/>
        </p:xfrm>
        <a:graphic>
          <a:graphicData uri="http://schemas.openxmlformats.org/drawingml/2006/table">
            <a:tbl>
              <a:tblPr/>
              <a:tblGrid>
                <a:gridCol w="2268964">
                  <a:extLst>
                    <a:ext uri="{9D8B030D-6E8A-4147-A177-3AD203B41FA5}">
                      <a16:colId xmlns:a16="http://schemas.microsoft.com/office/drawing/2014/main" val="794744425"/>
                    </a:ext>
                  </a:extLst>
                </a:gridCol>
                <a:gridCol w="8887521">
                  <a:extLst>
                    <a:ext uri="{9D8B030D-6E8A-4147-A177-3AD203B41FA5}">
                      <a16:colId xmlns:a16="http://schemas.microsoft.com/office/drawing/2014/main" val="2634584772"/>
                    </a:ext>
                  </a:extLst>
                </a:gridCol>
              </a:tblGrid>
              <a:tr h="302332">
                <a:tc>
                  <a:txBody>
                    <a:bodyPr/>
                    <a:lstStyle/>
                    <a:p>
                      <a:r>
                        <a:rPr lang="fr-FR" sz="1600" b="1" noProof="0" dirty="0">
                          <a:solidFill>
                            <a:srgbClr val="FFFFFF"/>
                          </a:solidFill>
                          <a:effectLst/>
                        </a:rPr>
                        <a:t>Co-bénéfice</a:t>
                      </a:r>
                    </a:p>
                  </a:txBody>
                  <a:tcPr marL="33775" marR="33775" marT="14073" marB="14073" anchor="ctr">
                    <a:lnL>
                      <a:noFill/>
                    </a:lnL>
                    <a:lnR>
                      <a:noFill/>
                    </a:lnR>
                    <a:lnT>
                      <a:noFill/>
                    </a:lnT>
                    <a:lnB>
                      <a:noFill/>
                    </a:lnB>
                    <a:solidFill>
                      <a:schemeClr val="accent1"/>
                    </a:solidFill>
                  </a:tcPr>
                </a:tc>
                <a:tc>
                  <a:txBody>
                    <a:bodyPr/>
                    <a:lstStyle/>
                    <a:p>
                      <a:r>
                        <a:rPr lang="fr-FR" sz="1600" b="1" noProof="0" dirty="0">
                          <a:solidFill>
                            <a:srgbClr val="FFFFFF"/>
                          </a:solidFill>
                          <a:effectLst/>
                        </a:rPr>
                        <a:t>Description</a:t>
                      </a:r>
                    </a:p>
                  </a:txBody>
                  <a:tcPr marL="33775" marR="33775" marT="14073" marB="14073" anchor="ctr">
                    <a:lnL>
                      <a:noFill/>
                    </a:lnL>
                    <a:lnR>
                      <a:noFill/>
                    </a:lnR>
                    <a:lnT>
                      <a:noFill/>
                    </a:lnT>
                    <a:lnB>
                      <a:noFill/>
                    </a:lnB>
                    <a:solidFill>
                      <a:schemeClr val="accent1"/>
                    </a:solidFill>
                  </a:tcPr>
                </a:tc>
                <a:extLst>
                  <a:ext uri="{0D108BD9-81ED-4DB2-BD59-A6C34878D82A}">
                    <a16:rowId xmlns:a16="http://schemas.microsoft.com/office/drawing/2014/main" val="3685714350"/>
                  </a:ext>
                </a:extLst>
              </a:tr>
              <a:tr h="274707">
                <a:tc>
                  <a:txBody>
                    <a:bodyPr/>
                    <a:lstStyle/>
                    <a:p>
                      <a:r>
                        <a:rPr lang="fr-FR" sz="1400" b="1" i="0" u="none" strike="noStrike" kern="1200" noProof="0" dirty="0">
                          <a:solidFill>
                            <a:schemeClr val="accent1"/>
                          </a:solidFill>
                          <a:effectLst/>
                          <a:latin typeface="+mn-lt"/>
                          <a:ea typeface="+mn-ea"/>
                          <a:cs typeface="+mn-cs"/>
                        </a:rPr>
                        <a:t>Réutilisation de l’eau </a:t>
                      </a:r>
                      <a:endParaRPr lang="fr-FR" sz="1400" b="1" noProof="0" dirty="0">
                        <a:solidFill>
                          <a:schemeClr val="accent1"/>
                        </a:solidFill>
                        <a:effectLst/>
                      </a:endParaRPr>
                    </a:p>
                  </a:txBody>
                  <a:tcPr marL="33775" marR="33775" marT="16887" marB="16887" anchor="ctr">
                    <a:lnL>
                      <a:noFill/>
                    </a:lnL>
                    <a:lnR>
                      <a:noFill/>
                    </a:lnR>
                    <a:lnT>
                      <a:noFill/>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Utilisation des eaux usées traitées à des fins utiles (en substitution des sources d’eau existantes).</a:t>
                      </a:r>
                      <a:endParaRPr lang="fr-FR" sz="1400" noProof="0" dirty="0">
                        <a:effectLst/>
                      </a:endParaRPr>
                    </a:p>
                  </a:txBody>
                  <a:tcPr marL="33775" marR="33775" marT="16887" marB="16887" anchor="ctr">
                    <a:lnL>
                      <a:noFill/>
                    </a:lnL>
                    <a:lnR>
                      <a:noFill/>
                    </a:lnR>
                    <a:lnT>
                      <a:noFill/>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309137888"/>
                  </a:ext>
                </a:extLst>
              </a:tr>
              <a:tr h="511873">
                <a:tc>
                  <a:txBody>
                    <a:bodyPr/>
                    <a:lstStyle/>
                    <a:p>
                      <a:r>
                        <a:rPr lang="fr-FR" sz="1400" b="1" i="0" u="none" strike="noStrike" kern="1200" noProof="0" dirty="0">
                          <a:solidFill>
                            <a:schemeClr val="accent1"/>
                          </a:solidFill>
                          <a:effectLst/>
                          <a:latin typeface="+mn-lt"/>
                          <a:ea typeface="+mn-ea"/>
                          <a:cs typeface="+mn-cs"/>
                        </a:rPr>
                        <a:t>Régulation de la température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Meilleure régulation de la température et de l’humidité par temps chaud (exemple : transpiration ou ventilation)</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1642091726"/>
                  </a:ext>
                </a:extLst>
              </a:tr>
              <a:tr h="274707">
                <a:tc>
                  <a:txBody>
                    <a:bodyPr/>
                    <a:lstStyle/>
                    <a:p>
                      <a:r>
                        <a:rPr lang="fr-FR" sz="1400" b="1" i="0" u="none" strike="noStrike" kern="1200" noProof="0" dirty="0" err="1">
                          <a:solidFill>
                            <a:schemeClr val="accent1"/>
                          </a:solidFill>
                          <a:effectLst/>
                          <a:latin typeface="+mn-lt"/>
                          <a:ea typeface="+mn-ea"/>
                          <a:cs typeface="+mn-cs"/>
                        </a:rPr>
                        <a:t>Biosolides</a:t>
                      </a:r>
                      <a:r>
                        <a:rPr lang="fr-FR" sz="1400" b="1" i="0" u="none" strike="noStrike" kern="1200" noProof="0" dirty="0">
                          <a:solidFill>
                            <a:schemeClr val="accent1"/>
                          </a:solidFill>
                          <a:effectLst/>
                          <a:latin typeface="+mn-lt"/>
                          <a:ea typeface="+mn-ea"/>
                          <a:cs typeface="+mn-cs"/>
                        </a:rPr>
                        <a:t> </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Production de la matière organique riche en nutriments, souvent utilisée comme engrais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829507940"/>
                  </a:ext>
                </a:extLst>
              </a:tr>
              <a:tr h="274707">
                <a:tc>
                  <a:txBody>
                    <a:bodyPr/>
                    <a:lstStyle/>
                    <a:p>
                      <a:r>
                        <a:rPr lang="fr-FR" sz="1400" b="1" i="0" u="none" strike="noStrike" kern="1200" noProof="0" dirty="0">
                          <a:solidFill>
                            <a:schemeClr val="accent1"/>
                          </a:solidFill>
                          <a:effectLst/>
                          <a:latin typeface="+mn-lt"/>
                          <a:ea typeface="+mn-ea"/>
                          <a:cs typeface="+mn-cs"/>
                        </a:rPr>
                        <a:t>Biodiversité (faune)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Variabilité accrue des organismes vivants (animaux) de toutes origines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2557970885"/>
                  </a:ext>
                </a:extLst>
              </a:tr>
              <a:tr h="274707">
                <a:tc>
                  <a:txBody>
                    <a:bodyPr/>
                    <a:lstStyle/>
                    <a:p>
                      <a:r>
                        <a:rPr lang="fr-FR" sz="1400" b="1" i="0" u="none" strike="noStrike" kern="1200" noProof="0" dirty="0">
                          <a:solidFill>
                            <a:schemeClr val="accent1"/>
                          </a:solidFill>
                          <a:effectLst/>
                          <a:latin typeface="+mn-lt"/>
                          <a:ea typeface="+mn-ea"/>
                          <a:cs typeface="+mn-cs"/>
                        </a:rPr>
                        <a:t>Production de biomasse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Augmentation de la collecte de matériaux végétaux aériens grâce à des récoltes régulières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1716893843"/>
                  </a:ext>
                </a:extLst>
              </a:tr>
              <a:tr h="274707">
                <a:tc>
                  <a:txBody>
                    <a:bodyPr/>
                    <a:lstStyle/>
                    <a:p>
                      <a:r>
                        <a:rPr lang="fr-FR" sz="1400" b="1" i="0" u="none" strike="noStrike" kern="1200" noProof="0" dirty="0">
                          <a:solidFill>
                            <a:schemeClr val="accent1"/>
                          </a:solidFill>
                          <a:effectLst/>
                          <a:latin typeface="+mn-lt"/>
                          <a:ea typeface="+mn-ea"/>
                          <a:cs typeface="+mn-cs"/>
                        </a:rPr>
                        <a:t>Séquestration du carbone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Accroissement du piégeage du carbone atmosphérique et de son stockage (dans les puits de carbone)</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2573822745"/>
                  </a:ext>
                </a:extLst>
              </a:tr>
              <a:tr h="274707">
                <a:tc>
                  <a:txBody>
                    <a:bodyPr/>
                    <a:lstStyle/>
                    <a:p>
                      <a:r>
                        <a:rPr lang="fr-FR" sz="1400" b="1" i="0" u="none" strike="noStrike" kern="1200" noProof="0" dirty="0">
                          <a:solidFill>
                            <a:schemeClr val="accent1"/>
                          </a:solidFill>
                          <a:effectLst/>
                          <a:latin typeface="+mn-lt"/>
                          <a:ea typeface="+mn-ea"/>
                          <a:cs typeface="+mn-cs"/>
                        </a:rPr>
                        <a:t>Biodiversité (flore)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Variabilité accrue des organismes vivants (végétaux) de toutes origines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1667466479"/>
                  </a:ext>
                </a:extLst>
              </a:tr>
              <a:tr h="274707">
                <a:tc>
                  <a:txBody>
                    <a:bodyPr/>
                    <a:lstStyle/>
                    <a:p>
                      <a:r>
                        <a:rPr lang="fr-FR" sz="1400" b="1" i="0" u="none" strike="noStrike" kern="1200" noProof="0" dirty="0">
                          <a:solidFill>
                            <a:schemeClr val="accent1"/>
                          </a:solidFill>
                          <a:effectLst/>
                          <a:latin typeface="+mn-lt"/>
                          <a:ea typeface="+mn-ea"/>
                          <a:cs typeface="+mn-cs"/>
                        </a:rPr>
                        <a:t>Pollinisation</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Augmentation des opportunités de pollinisation animale (essentielle à la formation des fruits, légumes et graines)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685222087"/>
                  </a:ext>
                </a:extLst>
              </a:tr>
              <a:tr h="511873">
                <a:tc>
                  <a:txBody>
                    <a:bodyPr/>
                    <a:lstStyle/>
                    <a:p>
                      <a:r>
                        <a:rPr lang="fr-FR" sz="1400" b="1" i="0" u="none" strike="noStrike" kern="1200" noProof="0" dirty="0">
                          <a:solidFill>
                            <a:schemeClr val="accent1"/>
                          </a:solidFill>
                          <a:effectLst/>
                          <a:latin typeface="+mn-lt"/>
                          <a:ea typeface="+mn-ea"/>
                          <a:cs typeface="+mn-cs"/>
                        </a:rPr>
                        <a:t>Source alimentaire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Accroissement des ressources alimentaires issues de plantes et d’animaux sauvages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3665750158"/>
                  </a:ext>
                </a:extLst>
              </a:tr>
              <a:tr h="274707">
                <a:tc>
                  <a:txBody>
                    <a:bodyPr/>
                    <a:lstStyle/>
                    <a:p>
                      <a:r>
                        <a:rPr lang="fr-FR" sz="1400" b="1" i="0" u="none" strike="noStrike" kern="1200" noProof="0" dirty="0">
                          <a:solidFill>
                            <a:schemeClr val="accent1"/>
                          </a:solidFill>
                          <a:effectLst/>
                          <a:latin typeface="+mn-lt"/>
                          <a:ea typeface="+mn-ea"/>
                          <a:cs typeface="+mn-cs"/>
                        </a:rPr>
                        <a:t>Opportunités récréatives</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Utilisation accrue de la zone pour les activités de loisir</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2607746762"/>
                  </a:ext>
                </a:extLst>
              </a:tr>
              <a:tr h="274707">
                <a:tc>
                  <a:txBody>
                    <a:bodyPr/>
                    <a:lstStyle/>
                    <a:p>
                      <a:r>
                        <a:rPr lang="fr-FR" sz="1400" b="1" i="0" u="none" strike="noStrike" kern="1200" noProof="0" dirty="0">
                          <a:solidFill>
                            <a:schemeClr val="accent1"/>
                          </a:solidFill>
                          <a:effectLst/>
                          <a:latin typeface="+mn-lt"/>
                          <a:ea typeface="+mn-ea"/>
                          <a:cs typeface="+mn-cs"/>
                        </a:rPr>
                        <a:t>Valeur esthétique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Appréciation accrue des écosystèmes et des espèces par les humains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3329777452"/>
                  </a:ext>
                </a:extLst>
              </a:tr>
              <a:tr h="274707">
                <a:tc>
                  <a:txBody>
                    <a:bodyPr/>
                    <a:lstStyle/>
                    <a:p>
                      <a:r>
                        <a:rPr lang="fr-FR" sz="1400" b="1" i="0" u="none" strike="noStrike" kern="1200" noProof="0" dirty="0">
                          <a:solidFill>
                            <a:schemeClr val="accent1"/>
                          </a:solidFill>
                          <a:effectLst/>
                          <a:latin typeface="+mn-lt"/>
                          <a:ea typeface="+mn-ea"/>
                          <a:cs typeface="+mn-cs"/>
                        </a:rPr>
                        <a:t>Atténuation des pics de crue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Augmentation de la capacité de stockage d’eau pendant les orages par infiltration, rétention et rétention temporaire</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2518177674"/>
                  </a:ext>
                </a:extLst>
              </a:tr>
              <a:tr h="511873">
                <a:tc>
                  <a:txBody>
                    <a:bodyPr/>
                    <a:lstStyle/>
                    <a:p>
                      <a:r>
                        <a:rPr lang="fr-FR" sz="1400" b="1" i="0" u="none" strike="noStrike" kern="1200" noProof="0" dirty="0">
                          <a:solidFill>
                            <a:schemeClr val="accent1"/>
                          </a:solidFill>
                          <a:effectLst/>
                          <a:latin typeface="+mn-lt"/>
                          <a:ea typeface="+mn-ea"/>
                          <a:cs typeface="+mn-cs"/>
                        </a:rPr>
                        <a:t>Atténuation des inondations</a:t>
                      </a:r>
                      <a:endParaRPr lang="fr-FR" sz="1400" b="1"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Régulation accrue des écoulements d’eau grâce aux propriétés des écosystèmes, réduisant les dégâts dus aux crues</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1520901331"/>
                  </a:ext>
                </a:extLst>
              </a:tr>
              <a:tr h="274707">
                <a:tc>
                  <a:txBody>
                    <a:bodyPr/>
                    <a:lstStyle/>
                    <a:p>
                      <a:r>
                        <a:rPr lang="fr-FR" sz="1400" b="1" i="0" u="none" strike="noStrike" kern="1200" noProof="0" dirty="0">
                          <a:solidFill>
                            <a:schemeClr val="accent1"/>
                          </a:solidFill>
                          <a:effectLst/>
                          <a:latin typeface="+mn-lt"/>
                          <a:ea typeface="+mn-ea"/>
                          <a:cs typeface="+mn-cs"/>
                        </a:rPr>
                        <a:t>Régulation thermique</a:t>
                      </a:r>
                      <a:endParaRPr lang="fr-FR" sz="1400" noProof="0" dirty="0">
                        <a:solidFill>
                          <a:schemeClr val="accent1"/>
                        </a:solidFill>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chemeClr val="tx1">
                        <a:lumMod val="10000"/>
                        <a:lumOff val="90000"/>
                      </a:schemeClr>
                    </a:solidFill>
                  </a:tcPr>
                </a:tc>
                <a:tc>
                  <a:txBody>
                    <a:bodyPr/>
                    <a:lstStyle/>
                    <a:p>
                      <a:r>
                        <a:rPr lang="fr-FR" sz="1400" b="0" i="0" u="none" strike="noStrike" kern="1200" noProof="0" dirty="0">
                          <a:solidFill>
                            <a:schemeClr val="tx1"/>
                          </a:solidFill>
                          <a:effectLst/>
                          <a:latin typeface="+mn-lt"/>
                          <a:ea typeface="+mn-ea"/>
                          <a:cs typeface="+mn-cs"/>
                        </a:rPr>
                        <a:t>Régulation locale de l’humidité et de la température par ventilation et transpiration</a:t>
                      </a:r>
                      <a:endParaRPr lang="fr-FR" sz="1400" noProof="0" dirty="0">
                        <a:effectLst/>
                      </a:endParaRPr>
                    </a:p>
                  </a:txBody>
                  <a:tcPr marL="33775" marR="33775" marT="16887" marB="16887" anchor="ctr">
                    <a:lnL>
                      <a:noFill/>
                    </a:lnL>
                    <a:lnR>
                      <a:noFill/>
                    </a:lnR>
                    <a:lnT w="6350" cap="flat" cmpd="sng" algn="ctr">
                      <a:solidFill>
                        <a:srgbClr val="00567D"/>
                      </a:solidFill>
                      <a:prstDash val="solid"/>
                      <a:round/>
                      <a:headEnd type="none" w="med" len="med"/>
                      <a:tailEnd type="none" w="med" len="med"/>
                    </a:lnT>
                    <a:lnB w="6350" cap="flat" cmpd="sng" algn="ctr">
                      <a:solidFill>
                        <a:srgbClr val="00567D"/>
                      </a:solidFill>
                      <a:prstDash val="solid"/>
                      <a:round/>
                      <a:headEnd type="none" w="med" len="med"/>
                      <a:tailEnd type="none" w="med" len="med"/>
                    </a:lnB>
                    <a:solidFill>
                      <a:srgbClr val="FFFFFF"/>
                    </a:solidFill>
                  </a:tcPr>
                </a:tc>
                <a:extLst>
                  <a:ext uri="{0D108BD9-81ED-4DB2-BD59-A6C34878D82A}">
                    <a16:rowId xmlns:a16="http://schemas.microsoft.com/office/drawing/2014/main" val="1867086934"/>
                  </a:ext>
                </a:extLst>
              </a:tr>
            </a:tbl>
          </a:graphicData>
        </a:graphic>
      </p:graphicFrame>
    </p:spTree>
    <p:extLst>
      <p:ext uri="{BB962C8B-B14F-4D97-AF65-F5344CB8AC3E}">
        <p14:creationId xmlns:p14="http://schemas.microsoft.com/office/powerpoint/2010/main" val="256225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612C3-E1F9-9F75-1E64-C00B3DA3A0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D5FDF8-4A05-6536-AB87-0856108CDE83}"/>
              </a:ext>
            </a:extLst>
          </p:cNvPr>
          <p:cNvSpPr>
            <a:spLocks noGrp="1"/>
          </p:cNvSpPr>
          <p:nvPr>
            <p:ph type="title"/>
          </p:nvPr>
        </p:nvSpPr>
        <p:spPr>
          <a:xfrm>
            <a:off x="596899" y="130175"/>
            <a:ext cx="9865261" cy="535531"/>
          </a:xfrm>
        </p:spPr>
        <p:txBody>
          <a:bodyPr>
            <a:noAutofit/>
          </a:bodyPr>
          <a:lstStyle/>
          <a:p>
            <a:r>
              <a:rPr lang="fr-FR" noProof="0" dirty="0"/>
              <a:t>Suggestion : Lier les </a:t>
            </a:r>
            <a:r>
              <a:rPr lang="fr-FR" noProof="0" dirty="0" err="1"/>
              <a:t>co</a:t>
            </a:r>
            <a:r>
              <a:rPr lang="fr-FR" noProof="0" dirty="0"/>
              <a:t>-bénéfices des options de résilience aux ODD</a:t>
            </a:r>
          </a:p>
        </p:txBody>
      </p:sp>
      <p:graphicFrame>
        <p:nvGraphicFramePr>
          <p:cNvPr id="7" name="Table 6">
            <a:extLst>
              <a:ext uri="{FF2B5EF4-FFF2-40B4-BE49-F238E27FC236}">
                <a16:creationId xmlns:a16="http://schemas.microsoft.com/office/drawing/2014/main" id="{0D9362B3-EA64-4DFC-F689-36167BC34988}"/>
              </a:ext>
            </a:extLst>
          </p:cNvPr>
          <p:cNvGraphicFramePr>
            <a:graphicFrameLocks noGrp="1"/>
          </p:cNvGraphicFramePr>
          <p:nvPr>
            <p:extLst>
              <p:ext uri="{D42A27DB-BD31-4B8C-83A1-F6EECF244321}">
                <p14:modId xmlns:p14="http://schemas.microsoft.com/office/powerpoint/2010/main" val="11896695"/>
              </p:ext>
            </p:extLst>
          </p:nvPr>
        </p:nvGraphicFramePr>
        <p:xfrm>
          <a:off x="149631" y="881311"/>
          <a:ext cx="11699860" cy="5578254"/>
        </p:xfrm>
        <a:graphic>
          <a:graphicData uri="http://schemas.openxmlformats.org/drawingml/2006/table">
            <a:tbl>
              <a:tblPr firstRow="1" firstCol="1" bandRow="1">
                <a:tableStyleId>{3B4B98B0-60AC-42C2-AFA5-B58CD77FA1E5}</a:tableStyleId>
              </a:tblPr>
              <a:tblGrid>
                <a:gridCol w="3218763">
                  <a:extLst>
                    <a:ext uri="{9D8B030D-6E8A-4147-A177-3AD203B41FA5}">
                      <a16:colId xmlns:a16="http://schemas.microsoft.com/office/drawing/2014/main" val="20000"/>
                    </a:ext>
                  </a:extLst>
                </a:gridCol>
                <a:gridCol w="386472">
                  <a:extLst>
                    <a:ext uri="{9D8B030D-6E8A-4147-A177-3AD203B41FA5}">
                      <a16:colId xmlns:a16="http://schemas.microsoft.com/office/drawing/2014/main" val="20001"/>
                    </a:ext>
                  </a:extLst>
                </a:gridCol>
                <a:gridCol w="368036">
                  <a:extLst>
                    <a:ext uri="{9D8B030D-6E8A-4147-A177-3AD203B41FA5}">
                      <a16:colId xmlns:a16="http://schemas.microsoft.com/office/drawing/2014/main" val="20002"/>
                    </a:ext>
                  </a:extLst>
                </a:gridCol>
                <a:gridCol w="640153">
                  <a:extLst>
                    <a:ext uri="{9D8B030D-6E8A-4147-A177-3AD203B41FA5}">
                      <a16:colId xmlns:a16="http://schemas.microsoft.com/office/drawing/2014/main" val="20003"/>
                    </a:ext>
                  </a:extLst>
                </a:gridCol>
                <a:gridCol w="389434">
                  <a:extLst>
                    <a:ext uri="{9D8B030D-6E8A-4147-A177-3AD203B41FA5}">
                      <a16:colId xmlns:a16="http://schemas.microsoft.com/office/drawing/2014/main" val="20004"/>
                    </a:ext>
                  </a:extLst>
                </a:gridCol>
                <a:gridCol w="514794">
                  <a:extLst>
                    <a:ext uri="{9D8B030D-6E8A-4147-A177-3AD203B41FA5}">
                      <a16:colId xmlns:a16="http://schemas.microsoft.com/office/drawing/2014/main" val="20005"/>
                    </a:ext>
                  </a:extLst>
                </a:gridCol>
                <a:gridCol w="514794">
                  <a:extLst>
                    <a:ext uri="{9D8B030D-6E8A-4147-A177-3AD203B41FA5}">
                      <a16:colId xmlns:a16="http://schemas.microsoft.com/office/drawing/2014/main" val="20006"/>
                    </a:ext>
                  </a:extLst>
                </a:gridCol>
                <a:gridCol w="514794">
                  <a:extLst>
                    <a:ext uri="{9D8B030D-6E8A-4147-A177-3AD203B41FA5}">
                      <a16:colId xmlns:a16="http://schemas.microsoft.com/office/drawing/2014/main" val="20007"/>
                    </a:ext>
                  </a:extLst>
                </a:gridCol>
                <a:gridCol w="514794">
                  <a:extLst>
                    <a:ext uri="{9D8B030D-6E8A-4147-A177-3AD203B41FA5}">
                      <a16:colId xmlns:a16="http://schemas.microsoft.com/office/drawing/2014/main" val="20008"/>
                    </a:ext>
                  </a:extLst>
                </a:gridCol>
                <a:gridCol w="514794">
                  <a:extLst>
                    <a:ext uri="{9D8B030D-6E8A-4147-A177-3AD203B41FA5}">
                      <a16:colId xmlns:a16="http://schemas.microsoft.com/office/drawing/2014/main" val="20009"/>
                    </a:ext>
                  </a:extLst>
                </a:gridCol>
                <a:gridCol w="514794">
                  <a:extLst>
                    <a:ext uri="{9D8B030D-6E8A-4147-A177-3AD203B41FA5}">
                      <a16:colId xmlns:a16="http://schemas.microsoft.com/office/drawing/2014/main" val="20010"/>
                    </a:ext>
                  </a:extLst>
                </a:gridCol>
                <a:gridCol w="514794">
                  <a:extLst>
                    <a:ext uri="{9D8B030D-6E8A-4147-A177-3AD203B41FA5}">
                      <a16:colId xmlns:a16="http://schemas.microsoft.com/office/drawing/2014/main" val="20011"/>
                    </a:ext>
                  </a:extLst>
                </a:gridCol>
                <a:gridCol w="514794">
                  <a:extLst>
                    <a:ext uri="{9D8B030D-6E8A-4147-A177-3AD203B41FA5}">
                      <a16:colId xmlns:a16="http://schemas.microsoft.com/office/drawing/2014/main" val="20012"/>
                    </a:ext>
                  </a:extLst>
                </a:gridCol>
                <a:gridCol w="514794">
                  <a:extLst>
                    <a:ext uri="{9D8B030D-6E8A-4147-A177-3AD203B41FA5}">
                      <a16:colId xmlns:a16="http://schemas.microsoft.com/office/drawing/2014/main" val="20013"/>
                    </a:ext>
                  </a:extLst>
                </a:gridCol>
                <a:gridCol w="514794">
                  <a:extLst>
                    <a:ext uri="{9D8B030D-6E8A-4147-A177-3AD203B41FA5}">
                      <a16:colId xmlns:a16="http://schemas.microsoft.com/office/drawing/2014/main" val="20014"/>
                    </a:ext>
                  </a:extLst>
                </a:gridCol>
                <a:gridCol w="514794">
                  <a:extLst>
                    <a:ext uri="{9D8B030D-6E8A-4147-A177-3AD203B41FA5}">
                      <a16:colId xmlns:a16="http://schemas.microsoft.com/office/drawing/2014/main" val="20015"/>
                    </a:ext>
                  </a:extLst>
                </a:gridCol>
                <a:gridCol w="519474">
                  <a:extLst>
                    <a:ext uri="{9D8B030D-6E8A-4147-A177-3AD203B41FA5}">
                      <a16:colId xmlns:a16="http://schemas.microsoft.com/office/drawing/2014/main" val="20016"/>
                    </a:ext>
                  </a:extLst>
                </a:gridCol>
                <a:gridCol w="514794">
                  <a:extLst>
                    <a:ext uri="{9D8B030D-6E8A-4147-A177-3AD203B41FA5}">
                      <a16:colId xmlns:a16="http://schemas.microsoft.com/office/drawing/2014/main" val="20017"/>
                    </a:ext>
                  </a:extLst>
                </a:gridCol>
              </a:tblGrid>
              <a:tr h="218605">
                <a:tc rowSpan="2">
                  <a:txBody>
                    <a:bodyPr/>
                    <a:lstStyle/>
                    <a:p>
                      <a:pPr algn="ctr"/>
                      <a:r>
                        <a:rPr lang="fr-FR" sz="1400" b="1" noProof="0" dirty="0">
                          <a:solidFill>
                            <a:schemeClr val="tx1"/>
                          </a:solidFill>
                        </a:rPr>
                        <a:t>Co-bénéfices de la résilience (</a:t>
                      </a:r>
                      <a:r>
                        <a:rPr lang="fr-FR" sz="1400" b="1" noProof="0" dirty="0" err="1">
                          <a:solidFill>
                            <a:schemeClr val="tx1"/>
                          </a:solidFill>
                        </a:rPr>
                        <a:t>co</a:t>
                      </a:r>
                      <a:r>
                        <a:rPr lang="fr-FR" sz="1400" b="1" noProof="0" dirty="0">
                          <a:solidFill>
                            <a:schemeClr val="tx1"/>
                          </a:solidFill>
                        </a:rPr>
                        <a:t>-bénéfices d’atténuation et d’adaptation)</a:t>
                      </a:r>
                    </a:p>
                  </a:txBody>
                  <a:tcPr marL="54919" marR="54919" marT="0" marB="0"/>
                </a:tc>
                <a:tc gridSpan="17">
                  <a:txBody>
                    <a:bodyPr/>
                    <a:lstStyle/>
                    <a:p>
                      <a:pPr algn="ctr">
                        <a:lnSpc>
                          <a:spcPct val="107000"/>
                        </a:lnSpc>
                        <a:spcAft>
                          <a:spcPts val="0"/>
                        </a:spcAft>
                      </a:pPr>
                      <a:r>
                        <a:rPr lang="fr-FR" sz="1400" b="1" noProof="0" dirty="0">
                          <a:solidFill>
                            <a:schemeClr val="bg1"/>
                          </a:solidFill>
                          <a:effectLst/>
                        </a:rPr>
                        <a:t>Relationship </a:t>
                      </a:r>
                      <a:r>
                        <a:rPr lang="fr-FR" sz="1400" b="1" noProof="0" dirty="0" err="1">
                          <a:solidFill>
                            <a:schemeClr val="bg1"/>
                          </a:solidFill>
                          <a:effectLst/>
                        </a:rPr>
                        <a:t>with</a:t>
                      </a:r>
                      <a:r>
                        <a:rPr lang="fr-FR" sz="1400" b="1" noProof="0" dirty="0">
                          <a:solidFill>
                            <a:schemeClr val="bg1"/>
                          </a:solidFill>
                          <a:effectLst/>
                        </a:rPr>
                        <a:t> </a:t>
                      </a:r>
                      <a:r>
                        <a:rPr lang="fr-FR" sz="1400" b="1" noProof="0" dirty="0" err="1">
                          <a:solidFill>
                            <a:schemeClr val="bg1"/>
                          </a:solidFill>
                          <a:effectLst/>
                        </a:rPr>
                        <a:t>Sustainable</a:t>
                      </a:r>
                      <a:r>
                        <a:rPr lang="fr-FR" sz="1400" b="1" noProof="0" dirty="0">
                          <a:solidFill>
                            <a:schemeClr val="bg1"/>
                          </a:solidFill>
                          <a:effectLst/>
                        </a:rPr>
                        <a:t> </a:t>
                      </a:r>
                      <a:r>
                        <a:rPr lang="fr-FR" sz="1400" b="1" noProof="0" dirty="0" err="1">
                          <a:solidFill>
                            <a:schemeClr val="bg1"/>
                          </a:solidFill>
                          <a:effectLst/>
                        </a:rPr>
                        <a:t>Development</a:t>
                      </a:r>
                      <a:r>
                        <a:rPr lang="fr-FR" sz="1400" b="1" noProof="0" dirty="0">
                          <a:solidFill>
                            <a:schemeClr val="bg1"/>
                          </a:solidFill>
                          <a:effectLst/>
                        </a:rPr>
                        <a:t> Goals</a:t>
                      </a:r>
                      <a:endParaRPr lang="fr-FR" sz="1400" b="1" noProof="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39341">
                <a:tc vMerge="1">
                  <a:txBody>
                    <a:bodyPr/>
                    <a:lstStyle/>
                    <a:p>
                      <a:endParaRPr lang="en-US"/>
                    </a:p>
                  </a:txBody>
                  <a:tcPr/>
                </a:tc>
                <a:tc>
                  <a:txBody>
                    <a:bodyPr/>
                    <a:lstStyle/>
                    <a:p>
                      <a:pPr algn="ctr">
                        <a:lnSpc>
                          <a:spcPct val="107000"/>
                        </a:lnSpc>
                        <a:spcAft>
                          <a:spcPts val="0"/>
                        </a:spcAft>
                      </a:pPr>
                      <a:r>
                        <a:rPr lang="fr-FR" sz="1400" b="1" noProof="0" dirty="0">
                          <a:effectLst/>
                        </a:rPr>
                        <a:t>1</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2</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3</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4</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5</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6</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7</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8</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9</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10</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11</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12</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13</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14</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15</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16</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1400" b="1" noProof="0" dirty="0">
                          <a:effectLst/>
                        </a:rPr>
                        <a:t>17</a:t>
                      </a:r>
                      <a:endParaRPr lang="fr-FR" sz="14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1"/>
                  </a:ext>
                </a:extLst>
              </a:tr>
              <a:tr h="867080">
                <a:tc>
                  <a:txBody>
                    <a:bodyPr/>
                    <a:lstStyle/>
                    <a:p>
                      <a:pPr algn="l"/>
                      <a:r>
                        <a:rPr lang="fr-FR" sz="1200" b="0" noProof="0" dirty="0">
                          <a:solidFill>
                            <a:sysClr val="windowText" lastClr="000000"/>
                          </a:solidFill>
                        </a:rPr>
                        <a:t>Profiter d’opportunités économiques émergentes en créant des produits et services aidant à faire face aux impacts du changement climatique</a:t>
                      </a:r>
                    </a:p>
                  </a:txBody>
                  <a:tcPr marL="54919" marR="54919" marT="0" marB="0"/>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2"/>
                  </a:ext>
                </a:extLst>
              </a:tr>
              <a:tr h="857248">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FR" sz="1200" b="0" noProof="0" dirty="0">
                          <a:solidFill>
                            <a:schemeClr val="tx1"/>
                          </a:solidFill>
                        </a:rPr>
                        <a:t>Améliorer la réactivité et la préparation du secteur aux risques à court et long termes affectant les opérations, la logistique et les chaînes d’approvisionnement</a:t>
                      </a:r>
                    </a:p>
                  </a:txBody>
                  <a:tcPr marL="54919" marR="54919" marT="0" marB="0"/>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3"/>
                  </a:ext>
                </a:extLst>
              </a:tr>
              <a:tr h="940413">
                <a:tc>
                  <a:txBody>
                    <a:bodyPr/>
                    <a:lstStyle/>
                    <a:p>
                      <a:pPr>
                        <a:lnSpc>
                          <a:spcPct val="107000"/>
                        </a:lnSpc>
                        <a:spcAft>
                          <a:spcPts val="0"/>
                        </a:spcAft>
                      </a:pPr>
                      <a:r>
                        <a:rPr lang="fr-FR" sz="1200" b="0" i="0" u="none" strike="noStrike" kern="1200" noProof="0" dirty="0">
                          <a:solidFill>
                            <a:schemeClr val="tx1"/>
                          </a:solidFill>
                          <a:effectLst/>
                          <a:latin typeface="+mn-lt"/>
                          <a:ea typeface="+mn-ea"/>
                          <a:cs typeface="+mn-cs"/>
                        </a:rPr>
                        <a:t>Renforcer l’approche de réduction des risques des entreprises TIC, y compris l’identification des risques à long terme et la résilience climatique de leur chaîne d’approvisionnement</a:t>
                      </a:r>
                      <a:endParaRPr lang="fr-FR" sz="12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4"/>
                  </a:ext>
                </a:extLst>
              </a:tr>
              <a:tr h="370395">
                <a:tc>
                  <a:txBody>
                    <a:bodyPr/>
                    <a:lstStyle/>
                    <a:p>
                      <a:pPr>
                        <a:lnSpc>
                          <a:spcPct val="107000"/>
                        </a:lnSpc>
                        <a:spcAft>
                          <a:spcPts val="0"/>
                        </a:spcAft>
                      </a:pPr>
                      <a:r>
                        <a:rPr lang="fr-FR" sz="1200" b="0" i="0" u="none" strike="noStrike" kern="1200" noProof="0" dirty="0">
                          <a:solidFill>
                            <a:schemeClr val="tx1"/>
                          </a:solidFill>
                          <a:effectLst/>
                          <a:latin typeface="+mn-lt"/>
                          <a:ea typeface="+mn-ea"/>
                          <a:cs typeface="+mn-cs"/>
                        </a:rPr>
                        <a:t>Minimiser les perturbations potentielles dans la fourniture de services TIC</a:t>
                      </a:r>
                      <a:endParaRPr lang="fr-FR" sz="12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5"/>
                  </a:ext>
                </a:extLst>
              </a:tr>
              <a:tr h="750407">
                <a:tc>
                  <a:txBody>
                    <a:bodyPr/>
                    <a:lstStyle/>
                    <a:p>
                      <a:pPr>
                        <a:lnSpc>
                          <a:spcPct val="107000"/>
                        </a:lnSpc>
                        <a:spcAft>
                          <a:spcPts val="0"/>
                        </a:spcAft>
                      </a:pPr>
                      <a:r>
                        <a:rPr lang="fr-FR" sz="1200" b="0" i="0" u="none" strike="noStrike" kern="1200" noProof="0" dirty="0">
                          <a:solidFill>
                            <a:schemeClr val="tx1"/>
                          </a:solidFill>
                          <a:effectLst/>
                          <a:latin typeface="+mn-lt"/>
                          <a:ea typeface="+mn-ea"/>
                          <a:cs typeface="+mn-cs"/>
                        </a:rPr>
                        <a:t>Réduire les coûts d’exploitation et améliorer l’efficacité grâce à des mesures permettant de résister, de se rétablir et de s’adapter aux impacts climatiques</a:t>
                      </a:r>
                      <a:endParaRPr lang="fr-FR" sz="12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6"/>
                  </a:ext>
                </a:extLst>
              </a:tr>
              <a:tr h="1070443">
                <a:tc>
                  <a:txBody>
                    <a:bodyPr/>
                    <a:lstStyle/>
                    <a:p>
                      <a:pPr>
                        <a:lnSpc>
                          <a:spcPct val="107000"/>
                        </a:lnSpc>
                        <a:spcAft>
                          <a:spcPts val="0"/>
                        </a:spcAft>
                      </a:pPr>
                      <a:r>
                        <a:rPr lang="fr-FR" sz="1200" b="0" i="0" u="none" strike="noStrike" kern="1200" noProof="0" dirty="0">
                          <a:solidFill>
                            <a:schemeClr val="tx1"/>
                          </a:solidFill>
                          <a:effectLst/>
                          <a:latin typeface="+mn-lt"/>
                          <a:ea typeface="+mn-ea"/>
                          <a:cs typeface="+mn-cs"/>
                        </a:rPr>
                        <a:t>Renforcer les programmes RSE et la réputation des entreprises grâce à des stratégies d’adaptation apportant des avantages sociaux au niveau des communautés</a:t>
                      </a:r>
                      <a:endParaRPr lang="fr-FR" sz="12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tc>
                  <a:txBody>
                    <a:bodyPr/>
                    <a:lstStyle/>
                    <a:p>
                      <a:pPr algn="ctr">
                        <a:lnSpc>
                          <a:spcPct val="107000"/>
                        </a:lnSpc>
                        <a:spcAft>
                          <a:spcPts val="0"/>
                        </a:spcAft>
                      </a:pPr>
                      <a:r>
                        <a:rPr lang="fr-FR" sz="2000" noProof="0" dirty="0">
                          <a:effectLst/>
                        </a:rPr>
                        <a: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919" marR="54919" marT="0" marB="0" anchor="ctr"/>
                </a:tc>
                <a:extLst>
                  <a:ext uri="{0D108BD9-81ED-4DB2-BD59-A6C34878D82A}">
                    <a16:rowId xmlns:a16="http://schemas.microsoft.com/office/drawing/2014/main" val="10007"/>
                  </a:ext>
                </a:extLst>
              </a:tr>
            </a:tbl>
          </a:graphicData>
        </a:graphic>
      </p:graphicFrame>
      <p:sp>
        <p:nvSpPr>
          <p:cNvPr id="8" name="Rectangle 2">
            <a:extLst>
              <a:ext uri="{FF2B5EF4-FFF2-40B4-BE49-F238E27FC236}">
                <a16:creationId xmlns:a16="http://schemas.microsoft.com/office/drawing/2014/main" id="{28B81CCB-5B24-7C50-5EF4-C4025F88BB07}"/>
              </a:ext>
            </a:extLst>
          </p:cNvPr>
          <p:cNvSpPr>
            <a:spLocks noChangeArrowheads="1"/>
          </p:cNvSpPr>
          <p:nvPr/>
        </p:nvSpPr>
        <p:spPr bwMode="auto">
          <a:xfrm>
            <a:off x="9775767" y="6547387"/>
            <a:ext cx="20737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fr-FR" sz="1000" noProof="0" dirty="0"/>
              <a:t>Note : + indique des </a:t>
            </a:r>
            <a:r>
              <a:rPr lang="fr-FR" sz="1000" noProof="0" dirty="0" err="1"/>
              <a:t>co</a:t>
            </a:r>
            <a:r>
              <a:rPr lang="fr-FR" sz="1000" noProof="0" dirty="0"/>
              <a:t>-bénéfices</a:t>
            </a:r>
            <a:endParaRPr kumimoji="0" lang="fr-FR" sz="1000" b="0" i="0" u="none" strike="noStrike" cap="none" normalizeH="0" baseline="0" noProof="0" dirty="0">
              <a:ln>
                <a:noFill/>
              </a:ln>
              <a:solidFill>
                <a:schemeClr val="tx1"/>
              </a:solidFill>
              <a:effectLst/>
              <a:latin typeface="Gill Sans MT" panose="020B0502020104020203" pitchFamily="34" charset="0"/>
            </a:endParaRPr>
          </a:p>
        </p:txBody>
      </p:sp>
    </p:spTree>
    <p:extLst>
      <p:ext uri="{BB962C8B-B14F-4D97-AF65-F5344CB8AC3E}">
        <p14:creationId xmlns:p14="http://schemas.microsoft.com/office/powerpoint/2010/main" val="4246140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F84B5-275E-64E5-8C8A-B0849DD4AA93}"/>
            </a:ext>
          </a:extLst>
        </p:cNvPr>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DD35D610-C55A-2D1E-4FC1-D34FA655B345}"/>
              </a:ext>
            </a:extLst>
          </p:cNvPr>
          <p:cNvSpPr txBox="1">
            <a:spLocks/>
          </p:cNvSpPr>
          <p:nvPr/>
        </p:nvSpPr>
        <p:spPr>
          <a:xfrm>
            <a:off x="596901" y="1708379"/>
            <a:ext cx="4967558" cy="4483914"/>
          </a:xfrm>
          <a:prstGeom prst="rect">
            <a:avLst/>
          </a:prstGeom>
          <a:ln>
            <a:solidFill>
              <a:schemeClr val="tx1"/>
            </a:solidFill>
          </a:ln>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000" noProof="0" dirty="0"/>
              <a:t>Comment établir une liste courte?</a:t>
            </a:r>
          </a:p>
          <a:p>
            <a:pPr marL="57150" indent="0">
              <a:lnSpc>
                <a:spcPct val="100000"/>
              </a:lnSpc>
              <a:spcBef>
                <a:spcPts val="0"/>
              </a:spcBef>
              <a:spcAft>
                <a:spcPts val="600"/>
              </a:spcAft>
              <a:buClr>
                <a:schemeClr val="accent1"/>
              </a:buClr>
              <a:buNone/>
            </a:pPr>
            <a:r>
              <a:rPr lang="fr-FR" sz="2000" u="sng" noProof="0" dirty="0"/>
              <a:t>Évaluation qualitative</a:t>
            </a:r>
            <a:r>
              <a:rPr lang="fr-FR" sz="2000" noProof="0" dirty="0"/>
              <a:t>, par exemple à l’aide d’une Analyse Multicritère (AMC), basée sur:</a:t>
            </a:r>
          </a:p>
          <a:p>
            <a:pPr marL="57150" indent="0">
              <a:lnSpc>
                <a:spcPct val="100000"/>
              </a:lnSpc>
              <a:spcBef>
                <a:spcPts val="0"/>
              </a:spcBef>
              <a:spcAft>
                <a:spcPts val="600"/>
              </a:spcAft>
              <a:buClr>
                <a:schemeClr val="accent1"/>
              </a:buClr>
              <a:buNone/>
            </a:pPr>
            <a:r>
              <a:rPr lang="fr-FR" sz="2000" noProof="0" dirty="0"/>
              <a:t>Efficacité technique</a:t>
            </a:r>
          </a:p>
          <a:p>
            <a:pPr marL="400050" indent="-342900">
              <a:lnSpc>
                <a:spcPct val="100000"/>
              </a:lnSpc>
              <a:spcBef>
                <a:spcPts val="0"/>
              </a:spcBef>
              <a:spcAft>
                <a:spcPts val="600"/>
              </a:spcAft>
              <a:buClr>
                <a:schemeClr val="accent1"/>
              </a:buClr>
              <a:buFont typeface="Wingdings" pitchFamily="2" charset="2"/>
              <a:buChar char="§"/>
            </a:pPr>
            <a:r>
              <a:rPr lang="fr-FR" sz="2000" noProof="0" dirty="0"/>
              <a:t>Impacts sociaux et environnementaux</a:t>
            </a:r>
          </a:p>
          <a:p>
            <a:pPr marL="400050" indent="-342900">
              <a:lnSpc>
                <a:spcPct val="100000"/>
              </a:lnSpc>
              <a:spcBef>
                <a:spcPts val="0"/>
              </a:spcBef>
              <a:spcAft>
                <a:spcPts val="600"/>
              </a:spcAft>
              <a:buClr>
                <a:schemeClr val="accent1"/>
              </a:buClr>
              <a:buFont typeface="Wingdings" pitchFamily="2" charset="2"/>
              <a:buChar char="§"/>
            </a:pPr>
            <a:r>
              <a:rPr lang="fr-FR" sz="2000" noProof="0" dirty="0"/>
              <a:t>Complexité institutionnelle</a:t>
            </a:r>
          </a:p>
          <a:p>
            <a:pPr marL="400050" indent="-342900">
              <a:lnSpc>
                <a:spcPct val="100000"/>
              </a:lnSpc>
              <a:spcBef>
                <a:spcPts val="0"/>
              </a:spcBef>
              <a:spcAft>
                <a:spcPts val="600"/>
              </a:spcAft>
              <a:buClr>
                <a:schemeClr val="accent1"/>
              </a:buClr>
              <a:buFont typeface="Wingdings" pitchFamily="2" charset="2"/>
              <a:buChar char="§"/>
            </a:pPr>
            <a:r>
              <a:rPr lang="fr-FR" sz="2000" noProof="0" dirty="0">
                <a:sym typeface="Wingdings" panose="05000000000000000000" pitchFamily="2" charset="2"/>
              </a:rPr>
              <a:t>Etc…</a:t>
            </a:r>
          </a:p>
          <a:p>
            <a:pPr marL="357188" lvl="1" indent="-300038">
              <a:lnSpc>
                <a:spcPct val="100000"/>
              </a:lnSpc>
              <a:spcBef>
                <a:spcPts val="0"/>
              </a:spcBef>
              <a:spcAft>
                <a:spcPts val="600"/>
              </a:spcAft>
              <a:buClr>
                <a:schemeClr val="accent1"/>
              </a:buClr>
              <a:buNone/>
            </a:pPr>
            <a:endParaRPr lang="fr-FR" sz="1000" noProof="0" dirty="0">
              <a:sym typeface="Wingdings" panose="05000000000000000000" pitchFamily="2" charset="2"/>
            </a:endParaRPr>
          </a:p>
          <a:p>
            <a:pPr marL="57150" indent="0">
              <a:lnSpc>
                <a:spcPct val="100000"/>
              </a:lnSpc>
              <a:spcBef>
                <a:spcPts val="0"/>
              </a:spcBef>
              <a:spcAft>
                <a:spcPts val="600"/>
              </a:spcAft>
              <a:buClr>
                <a:schemeClr val="accent1"/>
              </a:buClr>
              <a:buNone/>
            </a:pPr>
            <a:r>
              <a:rPr lang="fr-FR" sz="2000" noProof="0" dirty="0"/>
              <a:t>Validation auprès des parties prenantes (critères, pondérations et notation)</a:t>
            </a:r>
            <a:endParaRPr lang="fr-FR" sz="2000" noProof="0" dirty="0">
              <a:sym typeface="Wingdings" panose="05000000000000000000" pitchFamily="2" charset="2"/>
            </a:endParaRPr>
          </a:p>
          <a:p>
            <a:pPr marL="57150" indent="0">
              <a:lnSpc>
                <a:spcPct val="100000"/>
              </a:lnSpc>
              <a:spcBef>
                <a:spcPts val="0"/>
              </a:spcBef>
              <a:spcAft>
                <a:spcPts val="600"/>
              </a:spcAft>
              <a:buClr>
                <a:schemeClr val="accent1"/>
              </a:buClr>
              <a:buNone/>
            </a:pPr>
            <a:br>
              <a:rPr lang="fr-FR" sz="2000" noProof="0" dirty="0"/>
            </a:br>
            <a:endParaRPr lang="fr-FR" sz="2000" noProof="0" dirty="0"/>
          </a:p>
          <a:p>
            <a:pPr marL="57150" indent="0">
              <a:lnSpc>
                <a:spcPct val="100000"/>
              </a:lnSpc>
              <a:spcBef>
                <a:spcPts val="0"/>
              </a:spcBef>
              <a:spcAft>
                <a:spcPts val="600"/>
              </a:spcAft>
              <a:buClr>
                <a:schemeClr val="accent1"/>
              </a:buClr>
              <a:buNone/>
            </a:pPr>
            <a:endParaRPr lang="fr-FR" sz="2000" noProof="0" dirty="0"/>
          </a:p>
          <a:p>
            <a:pPr marL="57150" indent="0">
              <a:lnSpc>
                <a:spcPct val="100000"/>
              </a:lnSpc>
              <a:spcBef>
                <a:spcPts val="0"/>
              </a:spcBef>
              <a:spcAft>
                <a:spcPts val="600"/>
              </a:spcAft>
              <a:buClr>
                <a:schemeClr val="accent1"/>
              </a:buClr>
              <a:buNone/>
            </a:pPr>
            <a:endParaRPr lang="fr-FR" sz="20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2000" noProof="0" dirty="0"/>
          </a:p>
        </p:txBody>
      </p:sp>
      <p:pic>
        <p:nvPicPr>
          <p:cNvPr id="5" name="Picture 4">
            <a:extLst>
              <a:ext uri="{FF2B5EF4-FFF2-40B4-BE49-F238E27FC236}">
                <a16:creationId xmlns:a16="http://schemas.microsoft.com/office/drawing/2014/main" id="{8C1D2A5C-E953-21FB-BEE4-73876D53B918}"/>
              </a:ext>
            </a:extLst>
          </p:cNvPr>
          <p:cNvPicPr>
            <a:picLocks noChangeAspect="1"/>
          </p:cNvPicPr>
          <p:nvPr/>
        </p:nvPicPr>
        <p:blipFill>
          <a:blip r:embed="rId3"/>
          <a:stretch>
            <a:fillRect/>
          </a:stretch>
        </p:blipFill>
        <p:spPr>
          <a:xfrm>
            <a:off x="5757034" y="724829"/>
            <a:ext cx="6281256" cy="5467466"/>
          </a:xfrm>
          <a:prstGeom prst="rect">
            <a:avLst/>
          </a:prstGeom>
        </p:spPr>
      </p:pic>
      <p:sp>
        <p:nvSpPr>
          <p:cNvPr id="6" name="TextBox 5">
            <a:extLst>
              <a:ext uri="{FF2B5EF4-FFF2-40B4-BE49-F238E27FC236}">
                <a16:creationId xmlns:a16="http://schemas.microsoft.com/office/drawing/2014/main" id="{BECC9520-D72C-3135-3811-AA4D758947F2}"/>
              </a:ext>
            </a:extLst>
          </p:cNvPr>
          <p:cNvSpPr txBox="1"/>
          <p:nvPr/>
        </p:nvSpPr>
        <p:spPr>
          <a:xfrm>
            <a:off x="5757033" y="6251418"/>
            <a:ext cx="5862537" cy="338554"/>
          </a:xfrm>
          <a:prstGeom prst="rect">
            <a:avLst/>
          </a:prstGeom>
          <a:noFill/>
        </p:spPr>
        <p:txBody>
          <a:bodyPr wrap="square">
            <a:spAutoFit/>
          </a:bodyPr>
          <a:lstStyle/>
          <a:p>
            <a:r>
              <a:rPr lang="fr-FR" sz="1600" b="0" i="1" u="none" strike="noStrike" baseline="0" noProof="0" dirty="0">
                <a:latin typeface="Roboto Light" panose="02000000000000000000" pitchFamily="2" charset="0"/>
              </a:rPr>
              <a:t>Example: MCA on (Nature-</a:t>
            </a:r>
            <a:r>
              <a:rPr lang="fr-FR" sz="1600" b="0" i="1" u="none" strike="noStrike" baseline="0" noProof="0" dirty="0" err="1">
                <a:latin typeface="Roboto Light" panose="02000000000000000000" pitchFamily="2" charset="0"/>
              </a:rPr>
              <a:t>based</a:t>
            </a:r>
            <a:r>
              <a:rPr lang="fr-FR" sz="1600" b="0" i="1" u="none" strike="noStrike" baseline="0" noProof="0" dirty="0">
                <a:latin typeface="Roboto Light" panose="02000000000000000000" pitchFamily="2" charset="0"/>
              </a:rPr>
              <a:t>)</a:t>
            </a:r>
            <a:r>
              <a:rPr lang="fr-FR" sz="1600" b="0" i="1" u="none" strike="noStrike" noProof="0" dirty="0">
                <a:latin typeface="Roboto Light" panose="02000000000000000000" pitchFamily="2" charset="0"/>
              </a:rPr>
              <a:t> solutions </a:t>
            </a:r>
            <a:r>
              <a:rPr lang="fr-FR" sz="1600" b="0" i="1" u="none" strike="noStrike" baseline="0" noProof="0" dirty="0">
                <a:latin typeface="Roboto Light" panose="02000000000000000000" pitchFamily="2" charset="0"/>
              </a:rPr>
              <a:t>for a Port Project</a:t>
            </a:r>
            <a:endParaRPr lang="fr-FR" sz="1600" i="1" noProof="0" dirty="0"/>
          </a:p>
        </p:txBody>
      </p:sp>
      <p:sp>
        <p:nvSpPr>
          <p:cNvPr id="9" name="Title 1">
            <a:extLst>
              <a:ext uri="{FF2B5EF4-FFF2-40B4-BE49-F238E27FC236}">
                <a16:creationId xmlns:a16="http://schemas.microsoft.com/office/drawing/2014/main" id="{86844C18-5DB1-E23A-FB9E-F4D724FB5DEE}"/>
              </a:ext>
            </a:extLst>
          </p:cNvPr>
          <p:cNvSpPr>
            <a:spLocks noGrp="1"/>
          </p:cNvSpPr>
          <p:nvPr>
            <p:ph type="title"/>
          </p:nvPr>
        </p:nvSpPr>
        <p:spPr>
          <a:xfrm>
            <a:off x="596900" y="130175"/>
            <a:ext cx="9648700" cy="535531"/>
          </a:xfrm>
        </p:spPr>
        <p:txBody>
          <a:bodyPr/>
          <a:lstStyle/>
          <a:p>
            <a:r>
              <a:rPr lang="fr-FR" noProof="0" dirty="0"/>
              <a:t>Identifier les solutions d’adaptation applicables</a:t>
            </a:r>
          </a:p>
        </p:txBody>
      </p:sp>
      <p:sp>
        <p:nvSpPr>
          <p:cNvPr id="10" name="Content Placeholder 11">
            <a:extLst>
              <a:ext uri="{FF2B5EF4-FFF2-40B4-BE49-F238E27FC236}">
                <a16:creationId xmlns:a16="http://schemas.microsoft.com/office/drawing/2014/main" id="{3560B1F6-0A92-5C44-CD26-9831EBD4071E}"/>
              </a:ext>
            </a:extLst>
          </p:cNvPr>
          <p:cNvSpPr txBox="1">
            <a:spLocks/>
          </p:cNvSpPr>
          <p:nvPr/>
        </p:nvSpPr>
        <p:spPr>
          <a:xfrm>
            <a:off x="596901" y="665707"/>
            <a:ext cx="4967558" cy="53553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200" b="1" noProof="0" dirty="0"/>
              <a:t>ÉTAPE 3 :</a:t>
            </a:r>
            <a:r>
              <a:rPr lang="fr-FR" sz="2200" noProof="0" dirty="0"/>
              <a:t> Établir une LISTE COURTE des solutions d’adaptation</a:t>
            </a:r>
          </a:p>
        </p:txBody>
      </p:sp>
      <p:sp>
        <p:nvSpPr>
          <p:cNvPr id="2" name="TextBox 1">
            <a:extLst>
              <a:ext uri="{FF2B5EF4-FFF2-40B4-BE49-F238E27FC236}">
                <a16:creationId xmlns:a16="http://schemas.microsoft.com/office/drawing/2014/main" id="{9149067A-A392-02B3-3D46-05CEFAA2F056}"/>
              </a:ext>
            </a:extLst>
          </p:cNvPr>
          <p:cNvSpPr txBox="1"/>
          <p:nvPr/>
        </p:nvSpPr>
        <p:spPr>
          <a:xfrm>
            <a:off x="10444163" y="6642556"/>
            <a:ext cx="1747836" cy="215444"/>
          </a:xfrm>
          <a:prstGeom prst="rect">
            <a:avLst/>
          </a:prstGeom>
          <a:noFill/>
        </p:spPr>
        <p:txBody>
          <a:bodyPr wrap="square">
            <a:spAutoFit/>
          </a:bodyPr>
          <a:lstStyle/>
          <a:p>
            <a:pPr algn="r"/>
            <a:r>
              <a:rPr lang="fr-FR" sz="800" i="1" noProof="0" dirty="0">
                <a:solidFill>
                  <a:schemeClr val="accent1"/>
                </a:solidFill>
              </a:rPr>
              <a:t>Source: Royal </a:t>
            </a:r>
            <a:r>
              <a:rPr lang="fr-FR" sz="800" i="1" noProof="0" dirty="0" err="1">
                <a:solidFill>
                  <a:schemeClr val="accent1"/>
                </a:solidFill>
              </a:rPr>
              <a:t>HaskoningDHV</a:t>
            </a:r>
            <a:r>
              <a:rPr lang="fr-FR" sz="800" i="1" noProof="0" dirty="0">
                <a:solidFill>
                  <a:schemeClr val="accent1"/>
                </a:solidFill>
              </a:rPr>
              <a:t>, 2023</a:t>
            </a:r>
          </a:p>
        </p:txBody>
      </p:sp>
      <p:sp>
        <p:nvSpPr>
          <p:cNvPr id="3" name="Rectangle 2">
            <a:extLst>
              <a:ext uri="{FF2B5EF4-FFF2-40B4-BE49-F238E27FC236}">
                <a16:creationId xmlns:a16="http://schemas.microsoft.com/office/drawing/2014/main" id="{1ED426F5-64C2-0340-9EE7-DFC6B78E6051}"/>
              </a:ext>
            </a:extLst>
          </p:cNvPr>
          <p:cNvSpPr/>
          <p:nvPr/>
        </p:nvSpPr>
        <p:spPr>
          <a:xfrm>
            <a:off x="6046571" y="1601465"/>
            <a:ext cx="1107989" cy="214977"/>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noProof="0" dirty="0">
                <a:solidFill>
                  <a:srgbClr val="0070C0"/>
                </a:solidFill>
              </a:rPr>
              <a:t>Récifs coquilliers</a:t>
            </a:r>
          </a:p>
        </p:txBody>
      </p:sp>
      <p:sp>
        <p:nvSpPr>
          <p:cNvPr id="11" name="Rectangle 10">
            <a:extLst>
              <a:ext uri="{FF2B5EF4-FFF2-40B4-BE49-F238E27FC236}">
                <a16:creationId xmlns:a16="http://schemas.microsoft.com/office/drawing/2014/main" id="{546C4EFA-87EE-4440-A885-E88D9F25A452}"/>
              </a:ext>
            </a:extLst>
          </p:cNvPr>
          <p:cNvSpPr/>
          <p:nvPr/>
        </p:nvSpPr>
        <p:spPr>
          <a:xfrm>
            <a:off x="6071285" y="1875566"/>
            <a:ext cx="1305698" cy="101516"/>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noProof="0" dirty="0">
                <a:solidFill>
                  <a:srgbClr val="0070C0"/>
                </a:solidFill>
              </a:rPr>
              <a:t>Brise-lames renforcés</a:t>
            </a:r>
          </a:p>
        </p:txBody>
      </p:sp>
      <p:sp>
        <p:nvSpPr>
          <p:cNvPr id="12" name="Rectangle 11">
            <a:extLst>
              <a:ext uri="{FF2B5EF4-FFF2-40B4-BE49-F238E27FC236}">
                <a16:creationId xmlns:a16="http://schemas.microsoft.com/office/drawing/2014/main" id="{72300214-77C2-F74D-AF76-9C202B80C5F7}"/>
              </a:ext>
            </a:extLst>
          </p:cNvPr>
          <p:cNvSpPr/>
          <p:nvPr/>
        </p:nvSpPr>
        <p:spPr>
          <a:xfrm>
            <a:off x="6083640" y="2117126"/>
            <a:ext cx="1429267" cy="101516"/>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noProof="0" dirty="0">
                <a:solidFill>
                  <a:srgbClr val="0070C0"/>
                </a:solidFill>
              </a:rPr>
              <a:t>Système de double digue</a:t>
            </a:r>
          </a:p>
        </p:txBody>
      </p:sp>
      <p:sp>
        <p:nvSpPr>
          <p:cNvPr id="13" name="Rectangle 12">
            <a:extLst>
              <a:ext uri="{FF2B5EF4-FFF2-40B4-BE49-F238E27FC236}">
                <a16:creationId xmlns:a16="http://schemas.microsoft.com/office/drawing/2014/main" id="{C5E033FF-B007-4B46-8FE5-721F1D065811}"/>
              </a:ext>
            </a:extLst>
          </p:cNvPr>
          <p:cNvSpPr/>
          <p:nvPr/>
        </p:nvSpPr>
        <p:spPr>
          <a:xfrm>
            <a:off x="6083640" y="2331153"/>
            <a:ext cx="2071819" cy="112619"/>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Transfert de sédiments (réutilisation des matériaux de dragage</a:t>
            </a:r>
            <a:r>
              <a:rPr lang="fr-FR" sz="800" b="1" noProof="0" dirty="0"/>
              <a:t>)</a:t>
            </a:r>
            <a:endParaRPr lang="fr-FR" sz="800" b="1" noProof="0" dirty="0">
              <a:solidFill>
                <a:srgbClr val="0070C0"/>
              </a:solidFill>
            </a:endParaRPr>
          </a:p>
        </p:txBody>
      </p:sp>
      <p:sp>
        <p:nvSpPr>
          <p:cNvPr id="14" name="Rectangle 13">
            <a:extLst>
              <a:ext uri="{FF2B5EF4-FFF2-40B4-BE49-F238E27FC236}">
                <a16:creationId xmlns:a16="http://schemas.microsoft.com/office/drawing/2014/main" id="{769C85AC-A9D4-7341-822E-E29EF54A9673}"/>
              </a:ext>
            </a:extLst>
          </p:cNvPr>
          <p:cNvSpPr/>
          <p:nvPr/>
        </p:nvSpPr>
        <p:spPr>
          <a:xfrm>
            <a:off x="6071285" y="2534019"/>
            <a:ext cx="2108888" cy="101516"/>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Restauration</a:t>
            </a:r>
            <a:r>
              <a:rPr lang="fr-FR" noProof="0" dirty="0"/>
              <a:t> </a:t>
            </a:r>
            <a:r>
              <a:rPr lang="fr-FR" sz="800" b="1" noProof="0" dirty="0">
                <a:solidFill>
                  <a:srgbClr val="0070C0"/>
                </a:solidFill>
              </a:rPr>
              <a:t>de mangroves</a:t>
            </a:r>
          </a:p>
        </p:txBody>
      </p:sp>
      <p:sp>
        <p:nvSpPr>
          <p:cNvPr id="15" name="Rectangle 14">
            <a:extLst>
              <a:ext uri="{FF2B5EF4-FFF2-40B4-BE49-F238E27FC236}">
                <a16:creationId xmlns:a16="http://schemas.microsoft.com/office/drawing/2014/main" id="{BB98BD41-BF70-914D-8202-B343CA133730}"/>
              </a:ext>
            </a:extLst>
          </p:cNvPr>
          <p:cNvSpPr/>
          <p:nvPr/>
        </p:nvSpPr>
        <p:spPr>
          <a:xfrm>
            <a:off x="6075402" y="2782014"/>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Grande digue verte</a:t>
            </a:r>
          </a:p>
        </p:txBody>
      </p:sp>
      <p:sp>
        <p:nvSpPr>
          <p:cNvPr id="16" name="Rectangle 15">
            <a:extLst>
              <a:ext uri="{FF2B5EF4-FFF2-40B4-BE49-F238E27FC236}">
                <a16:creationId xmlns:a16="http://schemas.microsoft.com/office/drawing/2014/main" id="{A4394240-356F-4842-9EFE-F560495BAAFA}"/>
              </a:ext>
            </a:extLst>
          </p:cNvPr>
          <p:cNvSpPr/>
          <p:nvPr/>
        </p:nvSpPr>
        <p:spPr>
          <a:xfrm>
            <a:off x="6077462" y="3010361"/>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Structures flottantes</a:t>
            </a:r>
          </a:p>
        </p:txBody>
      </p:sp>
      <p:sp>
        <p:nvSpPr>
          <p:cNvPr id="17" name="Rectangle 16">
            <a:extLst>
              <a:ext uri="{FF2B5EF4-FFF2-40B4-BE49-F238E27FC236}">
                <a16:creationId xmlns:a16="http://schemas.microsoft.com/office/drawing/2014/main" id="{349EDE4D-3A15-FA46-B836-859D7D88B596}"/>
              </a:ext>
            </a:extLst>
          </p:cNvPr>
          <p:cNvSpPr/>
          <p:nvPr/>
        </p:nvSpPr>
        <p:spPr>
          <a:xfrm>
            <a:off x="6083642" y="3225237"/>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Restauration d’estran</a:t>
            </a:r>
          </a:p>
        </p:txBody>
      </p:sp>
      <p:sp>
        <p:nvSpPr>
          <p:cNvPr id="18" name="Rectangle 17">
            <a:extLst>
              <a:ext uri="{FF2B5EF4-FFF2-40B4-BE49-F238E27FC236}">
                <a16:creationId xmlns:a16="http://schemas.microsoft.com/office/drawing/2014/main" id="{8452ED8E-CDE5-9847-B88D-5698D3E5E918}"/>
              </a:ext>
            </a:extLst>
          </p:cNvPr>
          <p:cNvSpPr/>
          <p:nvPr/>
        </p:nvSpPr>
        <p:spPr>
          <a:xfrm>
            <a:off x="6100116" y="3460823"/>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Habitat adaptatif</a:t>
            </a:r>
          </a:p>
        </p:txBody>
      </p:sp>
      <p:sp>
        <p:nvSpPr>
          <p:cNvPr id="19" name="Rectangle 18">
            <a:extLst>
              <a:ext uri="{FF2B5EF4-FFF2-40B4-BE49-F238E27FC236}">
                <a16:creationId xmlns:a16="http://schemas.microsoft.com/office/drawing/2014/main" id="{200620A1-4C77-454A-8BA5-7BE7329C9AE7}"/>
              </a:ext>
            </a:extLst>
          </p:cNvPr>
          <p:cNvSpPr/>
          <p:nvPr/>
        </p:nvSpPr>
        <p:spPr>
          <a:xfrm>
            <a:off x="6100116" y="3708766"/>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Espace pour les rivières</a:t>
            </a:r>
          </a:p>
        </p:txBody>
      </p:sp>
      <p:sp>
        <p:nvSpPr>
          <p:cNvPr id="20" name="Rectangle 19">
            <a:extLst>
              <a:ext uri="{FF2B5EF4-FFF2-40B4-BE49-F238E27FC236}">
                <a16:creationId xmlns:a16="http://schemas.microsoft.com/office/drawing/2014/main" id="{03FBEBCD-043C-5243-9E76-757962C55A83}"/>
              </a:ext>
            </a:extLst>
          </p:cNvPr>
          <p:cNvSpPr/>
          <p:nvPr/>
        </p:nvSpPr>
        <p:spPr>
          <a:xfrm>
            <a:off x="6100116" y="3935971"/>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Bassins de rétention</a:t>
            </a:r>
          </a:p>
        </p:txBody>
      </p:sp>
      <p:sp>
        <p:nvSpPr>
          <p:cNvPr id="21" name="Rectangle 20">
            <a:extLst>
              <a:ext uri="{FF2B5EF4-FFF2-40B4-BE49-F238E27FC236}">
                <a16:creationId xmlns:a16="http://schemas.microsoft.com/office/drawing/2014/main" id="{5331B684-BD61-2245-B593-5055A7A115D4}"/>
              </a:ext>
            </a:extLst>
          </p:cNvPr>
          <p:cNvSpPr/>
          <p:nvPr/>
        </p:nvSpPr>
        <p:spPr>
          <a:xfrm>
            <a:off x="6100116" y="4175533"/>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Talus végétalisés</a:t>
            </a:r>
          </a:p>
        </p:txBody>
      </p:sp>
      <p:sp>
        <p:nvSpPr>
          <p:cNvPr id="22" name="Rectangle 21">
            <a:extLst>
              <a:ext uri="{FF2B5EF4-FFF2-40B4-BE49-F238E27FC236}">
                <a16:creationId xmlns:a16="http://schemas.microsoft.com/office/drawing/2014/main" id="{6450F9E7-D04B-0E47-920D-19EACC503D64}"/>
              </a:ext>
            </a:extLst>
          </p:cNvPr>
          <p:cNvSpPr/>
          <p:nvPr/>
        </p:nvSpPr>
        <p:spPr>
          <a:xfrm>
            <a:off x="6100116" y="4388684"/>
            <a:ext cx="2108888" cy="136795"/>
          </a:xfrm>
          <a:prstGeom prst="rect">
            <a:avLst/>
          </a:prstGeom>
          <a:solidFill>
            <a:srgbClr val="AEE8FF"/>
          </a:solidFill>
          <a:ln>
            <a:solidFill>
              <a:srgbClr val="AE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b="1" noProof="0" dirty="0">
                <a:solidFill>
                  <a:srgbClr val="0070C0"/>
                </a:solidFill>
              </a:rPr>
              <a:t>Collecte et stockage des eaux pluviales dans les bâtiments</a:t>
            </a:r>
          </a:p>
        </p:txBody>
      </p:sp>
      <p:sp>
        <p:nvSpPr>
          <p:cNvPr id="24" name="Rectangle 23">
            <a:extLst>
              <a:ext uri="{FF2B5EF4-FFF2-40B4-BE49-F238E27FC236}">
                <a16:creationId xmlns:a16="http://schemas.microsoft.com/office/drawing/2014/main" id="{15070D44-E027-2E45-B60C-0742D7B78F85}"/>
              </a:ext>
            </a:extLst>
          </p:cNvPr>
          <p:cNvSpPr/>
          <p:nvPr/>
        </p:nvSpPr>
        <p:spPr>
          <a:xfrm>
            <a:off x="5786472" y="4621485"/>
            <a:ext cx="459021" cy="310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chemeClr val="tx1"/>
              </a:solidFill>
            </a:endParaRPr>
          </a:p>
        </p:txBody>
      </p:sp>
      <p:sp>
        <p:nvSpPr>
          <p:cNvPr id="23" name="Rectangle 22">
            <a:extLst>
              <a:ext uri="{FF2B5EF4-FFF2-40B4-BE49-F238E27FC236}">
                <a16:creationId xmlns:a16="http://schemas.microsoft.com/office/drawing/2014/main" id="{6FEEA0DD-97A8-7C45-AF56-5F998CDE2057}"/>
              </a:ext>
            </a:extLst>
          </p:cNvPr>
          <p:cNvSpPr/>
          <p:nvPr/>
        </p:nvSpPr>
        <p:spPr>
          <a:xfrm>
            <a:off x="5725294" y="4585231"/>
            <a:ext cx="594340" cy="21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i="1" noProof="0" dirty="0">
                <a:solidFill>
                  <a:schemeClr val="tx1"/>
                </a:solidFill>
              </a:rPr>
              <a:t>Légende</a:t>
            </a:r>
            <a:endParaRPr lang="fr-FR" sz="800" b="1" noProof="0" dirty="0">
              <a:solidFill>
                <a:schemeClr val="tx1"/>
              </a:solidFill>
            </a:endParaRPr>
          </a:p>
        </p:txBody>
      </p:sp>
      <p:sp>
        <p:nvSpPr>
          <p:cNvPr id="25" name="Rectangle 24">
            <a:extLst>
              <a:ext uri="{FF2B5EF4-FFF2-40B4-BE49-F238E27FC236}">
                <a16:creationId xmlns:a16="http://schemas.microsoft.com/office/drawing/2014/main" id="{1B7BF16A-1535-5645-AD1D-B487BED76263}"/>
              </a:ext>
            </a:extLst>
          </p:cNvPr>
          <p:cNvSpPr/>
          <p:nvPr/>
        </p:nvSpPr>
        <p:spPr>
          <a:xfrm>
            <a:off x="6245494" y="4622542"/>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Réduction du risque/ Prévention des Dommages</a:t>
            </a:r>
            <a:r>
              <a:rPr lang="fr-FR" sz="800" noProof="0" dirty="0">
                <a:solidFill>
                  <a:srgbClr val="0070C0"/>
                </a:solidFill>
              </a:rPr>
              <a:t>:</a:t>
            </a:r>
            <a:endParaRPr lang="fr-FR" sz="800" b="1" noProof="0" dirty="0">
              <a:solidFill>
                <a:srgbClr val="0070C0"/>
              </a:solidFill>
            </a:endParaRPr>
          </a:p>
        </p:txBody>
      </p:sp>
      <p:sp>
        <p:nvSpPr>
          <p:cNvPr id="27" name="Rectangle 26">
            <a:extLst>
              <a:ext uri="{FF2B5EF4-FFF2-40B4-BE49-F238E27FC236}">
                <a16:creationId xmlns:a16="http://schemas.microsoft.com/office/drawing/2014/main" id="{17C6C7FA-7193-984B-B70D-FF5E85D6ACB1}"/>
              </a:ext>
            </a:extLst>
          </p:cNvPr>
          <p:cNvSpPr/>
          <p:nvPr/>
        </p:nvSpPr>
        <p:spPr>
          <a:xfrm>
            <a:off x="6635578" y="4810974"/>
            <a:ext cx="877330" cy="165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28" name="Rectangle 27">
            <a:extLst>
              <a:ext uri="{FF2B5EF4-FFF2-40B4-BE49-F238E27FC236}">
                <a16:creationId xmlns:a16="http://schemas.microsoft.com/office/drawing/2014/main" id="{0D68C59D-FDE5-F242-B11D-365A62CDD3C3}"/>
              </a:ext>
            </a:extLst>
          </p:cNvPr>
          <p:cNvSpPr/>
          <p:nvPr/>
        </p:nvSpPr>
        <p:spPr>
          <a:xfrm>
            <a:off x="6533198" y="4958131"/>
            <a:ext cx="1115015" cy="165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Submersion côtière</a:t>
            </a:r>
            <a:endParaRPr lang="fr-FR" sz="800" b="1" noProof="0" dirty="0">
              <a:solidFill>
                <a:srgbClr val="0070C0"/>
              </a:solidFill>
            </a:endParaRPr>
          </a:p>
        </p:txBody>
      </p:sp>
      <p:sp>
        <p:nvSpPr>
          <p:cNvPr id="29" name="Rectangle 28">
            <a:extLst>
              <a:ext uri="{FF2B5EF4-FFF2-40B4-BE49-F238E27FC236}">
                <a16:creationId xmlns:a16="http://schemas.microsoft.com/office/drawing/2014/main" id="{B0B2315A-514C-8B49-A65F-63F6CCA2A7F9}"/>
              </a:ext>
            </a:extLst>
          </p:cNvPr>
          <p:cNvSpPr/>
          <p:nvPr/>
        </p:nvSpPr>
        <p:spPr>
          <a:xfrm>
            <a:off x="6623221" y="4976446"/>
            <a:ext cx="958962" cy="1873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30" name="Rectangle 29">
            <a:extLst>
              <a:ext uri="{FF2B5EF4-FFF2-40B4-BE49-F238E27FC236}">
                <a16:creationId xmlns:a16="http://schemas.microsoft.com/office/drawing/2014/main" id="{2775FCF9-CF23-8B42-8F76-700BD11866BC}"/>
              </a:ext>
            </a:extLst>
          </p:cNvPr>
          <p:cNvSpPr/>
          <p:nvPr/>
        </p:nvSpPr>
        <p:spPr>
          <a:xfrm>
            <a:off x="7902993" y="4794472"/>
            <a:ext cx="877330" cy="165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31" name="Rectangle 30">
            <a:extLst>
              <a:ext uri="{FF2B5EF4-FFF2-40B4-BE49-F238E27FC236}">
                <a16:creationId xmlns:a16="http://schemas.microsoft.com/office/drawing/2014/main" id="{2FAF21BE-7B0A-0F4C-B31B-3F0B47F116BA}"/>
              </a:ext>
            </a:extLst>
          </p:cNvPr>
          <p:cNvSpPr/>
          <p:nvPr/>
        </p:nvSpPr>
        <p:spPr>
          <a:xfrm>
            <a:off x="7902993" y="4976185"/>
            <a:ext cx="877330"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32" name="Rectangle 31">
            <a:extLst>
              <a:ext uri="{FF2B5EF4-FFF2-40B4-BE49-F238E27FC236}">
                <a16:creationId xmlns:a16="http://schemas.microsoft.com/office/drawing/2014/main" id="{1F08EB0E-8C78-3E42-8358-56F61E93FBED}"/>
              </a:ext>
            </a:extLst>
          </p:cNvPr>
          <p:cNvSpPr/>
          <p:nvPr/>
        </p:nvSpPr>
        <p:spPr>
          <a:xfrm>
            <a:off x="6524970" y="4969641"/>
            <a:ext cx="1115015" cy="165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Crue fluviale</a:t>
            </a:r>
            <a:endParaRPr lang="fr-FR" sz="800" b="1" noProof="0" dirty="0">
              <a:solidFill>
                <a:srgbClr val="0070C0"/>
              </a:solidFill>
            </a:endParaRPr>
          </a:p>
        </p:txBody>
      </p:sp>
      <p:sp>
        <p:nvSpPr>
          <p:cNvPr id="33" name="Rectangle 32">
            <a:extLst>
              <a:ext uri="{FF2B5EF4-FFF2-40B4-BE49-F238E27FC236}">
                <a16:creationId xmlns:a16="http://schemas.microsoft.com/office/drawing/2014/main" id="{B690159C-DB73-024B-B179-1AD6AAE28E96}"/>
              </a:ext>
            </a:extLst>
          </p:cNvPr>
          <p:cNvSpPr/>
          <p:nvPr/>
        </p:nvSpPr>
        <p:spPr>
          <a:xfrm>
            <a:off x="7920087" y="4779594"/>
            <a:ext cx="1115015" cy="165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Érosion</a:t>
            </a:r>
            <a:endParaRPr lang="fr-FR" sz="800" b="1" noProof="0" dirty="0">
              <a:solidFill>
                <a:srgbClr val="0070C0"/>
              </a:solidFill>
            </a:endParaRPr>
          </a:p>
        </p:txBody>
      </p:sp>
      <p:sp>
        <p:nvSpPr>
          <p:cNvPr id="34" name="Rectangle 33">
            <a:extLst>
              <a:ext uri="{FF2B5EF4-FFF2-40B4-BE49-F238E27FC236}">
                <a16:creationId xmlns:a16="http://schemas.microsoft.com/office/drawing/2014/main" id="{6CC87409-2272-E747-BDC5-1FA418454D1C}"/>
              </a:ext>
            </a:extLst>
          </p:cNvPr>
          <p:cNvSpPr/>
          <p:nvPr/>
        </p:nvSpPr>
        <p:spPr>
          <a:xfrm>
            <a:off x="7920088" y="4968500"/>
            <a:ext cx="1115015" cy="165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Dommages</a:t>
            </a:r>
          </a:p>
        </p:txBody>
      </p:sp>
      <p:sp>
        <p:nvSpPr>
          <p:cNvPr id="35" name="Rectangle 34">
            <a:extLst>
              <a:ext uri="{FF2B5EF4-FFF2-40B4-BE49-F238E27FC236}">
                <a16:creationId xmlns:a16="http://schemas.microsoft.com/office/drawing/2014/main" id="{0810A19D-CD8F-7044-94C4-16235ECD9779}"/>
              </a:ext>
            </a:extLst>
          </p:cNvPr>
          <p:cNvSpPr/>
          <p:nvPr/>
        </p:nvSpPr>
        <p:spPr>
          <a:xfrm>
            <a:off x="6459069" y="5235320"/>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Impact positif à grande échelle:</a:t>
            </a:r>
            <a:endParaRPr lang="fr-FR" sz="900" b="1" noProof="0" dirty="0">
              <a:solidFill>
                <a:srgbClr val="0070C0"/>
              </a:solidFill>
            </a:endParaRPr>
          </a:p>
        </p:txBody>
      </p:sp>
      <p:sp>
        <p:nvSpPr>
          <p:cNvPr id="36" name="Rectangle 35">
            <a:extLst>
              <a:ext uri="{FF2B5EF4-FFF2-40B4-BE49-F238E27FC236}">
                <a16:creationId xmlns:a16="http://schemas.microsoft.com/office/drawing/2014/main" id="{61C0DB1A-9016-4E47-907C-F31A56758685}"/>
              </a:ext>
            </a:extLst>
          </p:cNvPr>
          <p:cNvSpPr/>
          <p:nvPr/>
        </p:nvSpPr>
        <p:spPr>
          <a:xfrm>
            <a:off x="6459069" y="5422601"/>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Impacts limités</a:t>
            </a:r>
            <a:endParaRPr lang="fr-FR" sz="900" b="1" noProof="0" dirty="0">
              <a:solidFill>
                <a:srgbClr val="0070C0"/>
              </a:solidFill>
            </a:endParaRPr>
          </a:p>
        </p:txBody>
      </p:sp>
      <p:sp>
        <p:nvSpPr>
          <p:cNvPr id="37" name="Rectangle 36">
            <a:extLst>
              <a:ext uri="{FF2B5EF4-FFF2-40B4-BE49-F238E27FC236}">
                <a16:creationId xmlns:a16="http://schemas.microsoft.com/office/drawing/2014/main" id="{5326978F-10DC-5346-BF09-6F36196AA4C3}"/>
              </a:ext>
            </a:extLst>
          </p:cNvPr>
          <p:cNvSpPr/>
          <p:nvPr/>
        </p:nvSpPr>
        <p:spPr>
          <a:xfrm>
            <a:off x="6484641" y="5615408"/>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Aucun impact significatif</a:t>
            </a:r>
            <a:endParaRPr lang="fr-FR" sz="900" b="1" noProof="0" dirty="0">
              <a:solidFill>
                <a:srgbClr val="0070C0"/>
              </a:solidFill>
            </a:endParaRPr>
          </a:p>
        </p:txBody>
      </p:sp>
      <p:sp>
        <p:nvSpPr>
          <p:cNvPr id="38" name="Rectangle 37">
            <a:extLst>
              <a:ext uri="{FF2B5EF4-FFF2-40B4-BE49-F238E27FC236}">
                <a16:creationId xmlns:a16="http://schemas.microsoft.com/office/drawing/2014/main" id="{E94B92F4-D0BE-C946-9101-E3A84C8FD6ED}"/>
              </a:ext>
            </a:extLst>
          </p:cNvPr>
          <p:cNvSpPr/>
          <p:nvPr/>
        </p:nvSpPr>
        <p:spPr>
          <a:xfrm>
            <a:off x="6473143" y="5809542"/>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Impacts négatifs</a:t>
            </a:r>
            <a:endParaRPr lang="fr-FR" sz="900" b="1" noProof="0" dirty="0">
              <a:solidFill>
                <a:srgbClr val="0070C0"/>
              </a:solidFill>
            </a:endParaRPr>
          </a:p>
        </p:txBody>
      </p:sp>
      <p:sp>
        <p:nvSpPr>
          <p:cNvPr id="39" name="Rectangle 38">
            <a:extLst>
              <a:ext uri="{FF2B5EF4-FFF2-40B4-BE49-F238E27FC236}">
                <a16:creationId xmlns:a16="http://schemas.microsoft.com/office/drawing/2014/main" id="{242BABAE-11F6-AC41-AF79-0F435C6D140A}"/>
              </a:ext>
            </a:extLst>
          </p:cNvPr>
          <p:cNvSpPr/>
          <p:nvPr/>
        </p:nvSpPr>
        <p:spPr>
          <a:xfrm>
            <a:off x="6484641" y="6007853"/>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impacts négatifs substantiels</a:t>
            </a:r>
          </a:p>
        </p:txBody>
      </p:sp>
      <p:sp>
        <p:nvSpPr>
          <p:cNvPr id="40" name="Rectangle 39">
            <a:extLst>
              <a:ext uri="{FF2B5EF4-FFF2-40B4-BE49-F238E27FC236}">
                <a16:creationId xmlns:a16="http://schemas.microsoft.com/office/drawing/2014/main" id="{AACEC0AD-9444-7240-A367-56BD6709027B}"/>
              </a:ext>
            </a:extLst>
          </p:cNvPr>
          <p:cNvSpPr/>
          <p:nvPr/>
        </p:nvSpPr>
        <p:spPr>
          <a:xfrm>
            <a:off x="8982299" y="4631722"/>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Faisabilité / Complexité:</a:t>
            </a:r>
          </a:p>
        </p:txBody>
      </p:sp>
      <p:sp>
        <p:nvSpPr>
          <p:cNvPr id="42" name="Rectangle 41">
            <a:extLst>
              <a:ext uri="{FF2B5EF4-FFF2-40B4-BE49-F238E27FC236}">
                <a16:creationId xmlns:a16="http://schemas.microsoft.com/office/drawing/2014/main" id="{E7DF552A-2AA0-B64B-8354-D60D9E044BF2}"/>
              </a:ext>
            </a:extLst>
          </p:cNvPr>
          <p:cNvSpPr/>
          <p:nvPr/>
        </p:nvSpPr>
        <p:spPr>
          <a:xfrm>
            <a:off x="6529084" y="4811041"/>
            <a:ext cx="1115015" cy="165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Submersion côtière</a:t>
            </a:r>
            <a:endParaRPr lang="fr-FR" sz="800" b="1" noProof="0" dirty="0">
              <a:solidFill>
                <a:srgbClr val="0070C0"/>
              </a:solidFill>
            </a:endParaRPr>
          </a:p>
        </p:txBody>
      </p:sp>
      <p:sp>
        <p:nvSpPr>
          <p:cNvPr id="43" name="Rectangle 42">
            <a:extLst>
              <a:ext uri="{FF2B5EF4-FFF2-40B4-BE49-F238E27FC236}">
                <a16:creationId xmlns:a16="http://schemas.microsoft.com/office/drawing/2014/main" id="{79718A48-6059-B24F-9329-9B78F4AE00DF}"/>
              </a:ext>
            </a:extLst>
          </p:cNvPr>
          <p:cNvSpPr/>
          <p:nvPr/>
        </p:nvSpPr>
        <p:spPr>
          <a:xfrm>
            <a:off x="9360651" y="4802119"/>
            <a:ext cx="877330" cy="1650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44" name="Rectangle 43">
            <a:extLst>
              <a:ext uri="{FF2B5EF4-FFF2-40B4-BE49-F238E27FC236}">
                <a16:creationId xmlns:a16="http://schemas.microsoft.com/office/drawing/2014/main" id="{B9DC324D-5C20-0C47-BB2E-70D39273FDFC}"/>
              </a:ext>
            </a:extLst>
          </p:cNvPr>
          <p:cNvSpPr/>
          <p:nvPr/>
        </p:nvSpPr>
        <p:spPr>
          <a:xfrm>
            <a:off x="9368267" y="5000440"/>
            <a:ext cx="1075896" cy="1619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45" name="Rectangle 44">
            <a:extLst>
              <a:ext uri="{FF2B5EF4-FFF2-40B4-BE49-F238E27FC236}">
                <a16:creationId xmlns:a16="http://schemas.microsoft.com/office/drawing/2014/main" id="{724E26E7-8289-B94B-8EB6-2A43DF868816}"/>
              </a:ext>
            </a:extLst>
          </p:cNvPr>
          <p:cNvSpPr/>
          <p:nvPr/>
        </p:nvSpPr>
        <p:spPr>
          <a:xfrm>
            <a:off x="10747540" y="4842947"/>
            <a:ext cx="1075896" cy="280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800" b="1" noProof="0" dirty="0">
              <a:solidFill>
                <a:srgbClr val="0070C0"/>
              </a:solidFill>
            </a:endParaRPr>
          </a:p>
        </p:txBody>
      </p:sp>
      <p:sp>
        <p:nvSpPr>
          <p:cNvPr id="46" name="Rectangle 45">
            <a:extLst>
              <a:ext uri="{FF2B5EF4-FFF2-40B4-BE49-F238E27FC236}">
                <a16:creationId xmlns:a16="http://schemas.microsoft.com/office/drawing/2014/main" id="{16B036BD-0728-F844-AA8D-D79946AF9309}"/>
              </a:ext>
            </a:extLst>
          </p:cNvPr>
          <p:cNvSpPr/>
          <p:nvPr/>
        </p:nvSpPr>
        <p:spPr>
          <a:xfrm>
            <a:off x="10708421" y="4773943"/>
            <a:ext cx="1115015" cy="2802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Complexité institutionnelle</a:t>
            </a:r>
            <a:endParaRPr lang="fr-FR" sz="800" b="1" noProof="0" dirty="0">
              <a:solidFill>
                <a:srgbClr val="0070C0"/>
              </a:solidFill>
            </a:endParaRPr>
          </a:p>
        </p:txBody>
      </p:sp>
      <p:sp>
        <p:nvSpPr>
          <p:cNvPr id="47" name="Rectangle 46">
            <a:extLst>
              <a:ext uri="{FF2B5EF4-FFF2-40B4-BE49-F238E27FC236}">
                <a16:creationId xmlns:a16="http://schemas.microsoft.com/office/drawing/2014/main" id="{70BA5EAE-FC1E-2F41-923E-5CB33A231C67}"/>
              </a:ext>
            </a:extLst>
          </p:cNvPr>
          <p:cNvSpPr/>
          <p:nvPr/>
        </p:nvSpPr>
        <p:spPr>
          <a:xfrm>
            <a:off x="9328129" y="4815501"/>
            <a:ext cx="1072348" cy="125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Impacts sociaux</a:t>
            </a:r>
            <a:endParaRPr lang="fr-FR" sz="800" b="1" noProof="0" dirty="0">
              <a:solidFill>
                <a:srgbClr val="0070C0"/>
              </a:solidFill>
            </a:endParaRPr>
          </a:p>
        </p:txBody>
      </p:sp>
      <p:sp>
        <p:nvSpPr>
          <p:cNvPr id="48" name="Rectangle 47">
            <a:extLst>
              <a:ext uri="{FF2B5EF4-FFF2-40B4-BE49-F238E27FC236}">
                <a16:creationId xmlns:a16="http://schemas.microsoft.com/office/drawing/2014/main" id="{1E7648BB-12AF-2A43-875D-A850C0DA66BF}"/>
              </a:ext>
            </a:extLst>
          </p:cNvPr>
          <p:cNvSpPr/>
          <p:nvPr/>
        </p:nvSpPr>
        <p:spPr>
          <a:xfrm>
            <a:off x="9319852" y="5005124"/>
            <a:ext cx="1429016" cy="125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800" noProof="0" dirty="0">
                <a:solidFill>
                  <a:srgbClr val="0070C0"/>
                </a:solidFill>
              </a:rPr>
              <a:t>Impacts environnementaux</a:t>
            </a:r>
            <a:endParaRPr lang="fr-FR" sz="800" b="1" noProof="0" dirty="0">
              <a:solidFill>
                <a:srgbClr val="0070C0"/>
              </a:solidFill>
            </a:endParaRPr>
          </a:p>
        </p:txBody>
      </p:sp>
      <p:sp>
        <p:nvSpPr>
          <p:cNvPr id="49" name="Rectangle 48">
            <a:extLst>
              <a:ext uri="{FF2B5EF4-FFF2-40B4-BE49-F238E27FC236}">
                <a16:creationId xmlns:a16="http://schemas.microsoft.com/office/drawing/2014/main" id="{B03F1A36-5B97-2146-BDD4-B912818BC8EA}"/>
              </a:ext>
            </a:extLst>
          </p:cNvPr>
          <p:cNvSpPr/>
          <p:nvPr/>
        </p:nvSpPr>
        <p:spPr>
          <a:xfrm>
            <a:off x="9282315" y="5230027"/>
            <a:ext cx="2688442"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Très faisable et facile à mettre en œuvre</a:t>
            </a:r>
            <a:endParaRPr lang="fr-FR" sz="900" b="1" noProof="0" dirty="0">
              <a:solidFill>
                <a:srgbClr val="0070C0"/>
              </a:solidFill>
            </a:endParaRPr>
          </a:p>
        </p:txBody>
      </p:sp>
      <p:sp>
        <p:nvSpPr>
          <p:cNvPr id="51" name="Rectangle 50">
            <a:extLst>
              <a:ext uri="{FF2B5EF4-FFF2-40B4-BE49-F238E27FC236}">
                <a16:creationId xmlns:a16="http://schemas.microsoft.com/office/drawing/2014/main" id="{358932AD-2668-0C48-AE7C-79E0E366141F}"/>
              </a:ext>
            </a:extLst>
          </p:cNvPr>
          <p:cNvSpPr/>
          <p:nvPr/>
        </p:nvSpPr>
        <p:spPr>
          <a:xfrm>
            <a:off x="9294672" y="5416999"/>
            <a:ext cx="2541121" cy="161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900" b="1" noProof="0" dirty="0">
              <a:solidFill>
                <a:srgbClr val="0070C0"/>
              </a:solidFill>
            </a:endParaRPr>
          </a:p>
        </p:txBody>
      </p:sp>
      <p:sp>
        <p:nvSpPr>
          <p:cNvPr id="50" name="Rectangle 49">
            <a:extLst>
              <a:ext uri="{FF2B5EF4-FFF2-40B4-BE49-F238E27FC236}">
                <a16:creationId xmlns:a16="http://schemas.microsoft.com/office/drawing/2014/main" id="{9CB4A998-F3AD-4749-A30C-2792FF453503}"/>
              </a:ext>
            </a:extLst>
          </p:cNvPr>
          <p:cNvSpPr/>
          <p:nvPr/>
        </p:nvSpPr>
        <p:spPr>
          <a:xfrm>
            <a:off x="9281996" y="5431729"/>
            <a:ext cx="2828136" cy="123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Modérément faisable et gérable à mettre en œuvre</a:t>
            </a:r>
            <a:endParaRPr lang="fr-FR" sz="900" b="1" noProof="0" dirty="0">
              <a:solidFill>
                <a:srgbClr val="0070C0"/>
              </a:solidFill>
            </a:endParaRPr>
          </a:p>
        </p:txBody>
      </p:sp>
      <p:sp>
        <p:nvSpPr>
          <p:cNvPr id="52" name="Rectangle 51">
            <a:extLst>
              <a:ext uri="{FF2B5EF4-FFF2-40B4-BE49-F238E27FC236}">
                <a16:creationId xmlns:a16="http://schemas.microsoft.com/office/drawing/2014/main" id="{F2D0F0B9-AF1B-4848-9883-1DDB197935AF}"/>
              </a:ext>
            </a:extLst>
          </p:cNvPr>
          <p:cNvSpPr/>
          <p:nvPr/>
        </p:nvSpPr>
        <p:spPr>
          <a:xfrm>
            <a:off x="9290474" y="5606842"/>
            <a:ext cx="2607104" cy="148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Aucune implication significative</a:t>
            </a:r>
            <a:endParaRPr lang="fr-FR" sz="900" b="1" noProof="0" dirty="0">
              <a:solidFill>
                <a:srgbClr val="0070C0"/>
              </a:solidFill>
            </a:endParaRPr>
          </a:p>
        </p:txBody>
      </p:sp>
      <p:sp>
        <p:nvSpPr>
          <p:cNvPr id="54" name="Rectangle 53">
            <a:extLst>
              <a:ext uri="{FF2B5EF4-FFF2-40B4-BE49-F238E27FC236}">
                <a16:creationId xmlns:a16="http://schemas.microsoft.com/office/drawing/2014/main" id="{3453549F-B888-D140-ACE1-4FDB96D2A883}"/>
              </a:ext>
            </a:extLst>
          </p:cNvPr>
          <p:cNvSpPr/>
          <p:nvPr/>
        </p:nvSpPr>
        <p:spPr>
          <a:xfrm>
            <a:off x="9290474" y="5801652"/>
            <a:ext cx="2545319" cy="175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900" b="1" noProof="0" dirty="0">
              <a:solidFill>
                <a:srgbClr val="0070C0"/>
              </a:solidFill>
            </a:endParaRPr>
          </a:p>
        </p:txBody>
      </p:sp>
      <p:sp>
        <p:nvSpPr>
          <p:cNvPr id="53" name="Rectangle 52">
            <a:extLst>
              <a:ext uri="{FF2B5EF4-FFF2-40B4-BE49-F238E27FC236}">
                <a16:creationId xmlns:a16="http://schemas.microsoft.com/office/drawing/2014/main" id="{80E2A64B-2A4E-ED4F-A03F-65CD4F275567}"/>
              </a:ext>
            </a:extLst>
          </p:cNvPr>
          <p:cNvSpPr/>
          <p:nvPr/>
        </p:nvSpPr>
        <p:spPr>
          <a:xfrm>
            <a:off x="9260709" y="5818349"/>
            <a:ext cx="2792598" cy="1616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Certains défis et limitations dans la mise en œuvre</a:t>
            </a:r>
            <a:endParaRPr lang="fr-FR" sz="900" b="1" noProof="0" dirty="0">
              <a:solidFill>
                <a:srgbClr val="0070C0"/>
              </a:solidFill>
            </a:endParaRPr>
          </a:p>
        </p:txBody>
      </p:sp>
      <p:sp>
        <p:nvSpPr>
          <p:cNvPr id="7" name="Rectangle 6">
            <a:extLst>
              <a:ext uri="{FF2B5EF4-FFF2-40B4-BE49-F238E27FC236}">
                <a16:creationId xmlns:a16="http://schemas.microsoft.com/office/drawing/2014/main" id="{C680147A-3F75-6F41-8E16-8AC76F463B90}"/>
              </a:ext>
            </a:extLst>
          </p:cNvPr>
          <p:cNvSpPr/>
          <p:nvPr/>
        </p:nvSpPr>
        <p:spPr>
          <a:xfrm>
            <a:off x="9294353" y="5983139"/>
            <a:ext cx="2688761" cy="161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55" name="Rectangle 54">
            <a:extLst>
              <a:ext uri="{FF2B5EF4-FFF2-40B4-BE49-F238E27FC236}">
                <a16:creationId xmlns:a16="http://schemas.microsoft.com/office/drawing/2014/main" id="{D0262B1E-ABCB-1D46-B18C-6C5DD7DC73E8}"/>
              </a:ext>
            </a:extLst>
          </p:cNvPr>
          <p:cNvSpPr/>
          <p:nvPr/>
        </p:nvSpPr>
        <p:spPr>
          <a:xfrm>
            <a:off x="9281150" y="6094232"/>
            <a:ext cx="2746451" cy="1616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900" noProof="0" dirty="0">
                <a:solidFill>
                  <a:srgbClr val="0070C0"/>
                </a:solidFill>
              </a:rPr>
              <a:t>Difficile à mettre en œuvre ou nécessite des ressources importantes</a:t>
            </a:r>
            <a:endParaRPr lang="fr-FR" sz="900" b="1" noProof="0" dirty="0">
              <a:solidFill>
                <a:srgbClr val="0070C0"/>
              </a:solidFill>
            </a:endParaRPr>
          </a:p>
        </p:txBody>
      </p:sp>
      <p:sp>
        <p:nvSpPr>
          <p:cNvPr id="56" name="Rectangle 55">
            <a:extLst>
              <a:ext uri="{FF2B5EF4-FFF2-40B4-BE49-F238E27FC236}">
                <a16:creationId xmlns:a16="http://schemas.microsoft.com/office/drawing/2014/main" id="{0E2AAF25-794A-124C-88F2-9CFA9FB140C8}"/>
              </a:ext>
            </a:extLst>
          </p:cNvPr>
          <p:cNvSpPr/>
          <p:nvPr/>
        </p:nvSpPr>
        <p:spPr>
          <a:xfrm>
            <a:off x="9245321" y="841588"/>
            <a:ext cx="1826333" cy="210775"/>
          </a:xfrm>
          <a:prstGeom prst="rect">
            <a:avLst/>
          </a:prstGeom>
          <a:solidFill>
            <a:srgbClr val="005884"/>
          </a:solidFill>
          <a:ln>
            <a:solidFill>
              <a:srgbClr val="005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noProof="0" dirty="0"/>
              <a:t>Évaluation des </a:t>
            </a:r>
            <a:r>
              <a:rPr lang="fr-FR" sz="900" b="1" noProof="0" dirty="0" err="1"/>
              <a:t>SfN</a:t>
            </a:r>
            <a:endParaRPr lang="fr-FR" sz="900" b="1" noProof="0" dirty="0">
              <a:solidFill>
                <a:schemeClr val="bg1"/>
              </a:solidFill>
            </a:endParaRPr>
          </a:p>
        </p:txBody>
      </p:sp>
      <p:sp>
        <p:nvSpPr>
          <p:cNvPr id="57" name="Rectangle 56">
            <a:extLst>
              <a:ext uri="{FF2B5EF4-FFF2-40B4-BE49-F238E27FC236}">
                <a16:creationId xmlns:a16="http://schemas.microsoft.com/office/drawing/2014/main" id="{4448B0DD-11FA-A04F-8593-E7092D186897}"/>
              </a:ext>
            </a:extLst>
          </p:cNvPr>
          <p:cNvSpPr/>
          <p:nvPr/>
        </p:nvSpPr>
        <p:spPr>
          <a:xfrm>
            <a:off x="6319634" y="1019169"/>
            <a:ext cx="1826333" cy="210775"/>
          </a:xfrm>
          <a:prstGeom prst="rect">
            <a:avLst/>
          </a:prstGeom>
          <a:solidFill>
            <a:srgbClr val="005884"/>
          </a:solidFill>
          <a:ln>
            <a:solidFill>
              <a:srgbClr val="005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noProof="0" dirty="0"/>
              <a:t>Solutions Fondées sur la Nature</a:t>
            </a:r>
            <a:endParaRPr lang="fr-FR" sz="900" b="1" noProof="0" dirty="0">
              <a:solidFill>
                <a:schemeClr val="bg1"/>
              </a:solidFill>
            </a:endParaRPr>
          </a:p>
        </p:txBody>
      </p:sp>
    </p:spTree>
    <p:extLst>
      <p:ext uri="{BB962C8B-B14F-4D97-AF65-F5344CB8AC3E}">
        <p14:creationId xmlns:p14="http://schemas.microsoft.com/office/powerpoint/2010/main" val="3316431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p:txBody>
          <a:bodyPr wrap="square" lIns="91440" tIns="45720" rIns="91440" bIns="45720" anchor="t">
            <a:noAutofit/>
          </a:bodyPr>
          <a:lstStyle/>
          <a:p>
            <a:r>
              <a:rPr lang="fr-FR" noProof="0" dirty="0"/>
              <a:t>Exemple d’identification de solutions – Port de Banjul, Gambie</a:t>
            </a:r>
            <a:endParaRPr lang="fr-FR" noProof="0" dirty="0">
              <a:latin typeface="Roboto"/>
              <a:ea typeface="Roboto"/>
              <a:cs typeface="Roboto"/>
            </a:endParaRPr>
          </a:p>
        </p:txBody>
      </p:sp>
      <p:pic>
        <p:nvPicPr>
          <p:cNvPr id="16" name="Google Shape;531;g161635d5650_4_39">
            <a:extLst>
              <a:ext uri="{FF2B5EF4-FFF2-40B4-BE49-F238E27FC236}">
                <a16:creationId xmlns:a16="http://schemas.microsoft.com/office/drawing/2014/main" id="{EC3C890E-2D2D-2C0C-B617-01C2C7B90536}"/>
              </a:ext>
            </a:extLst>
          </p:cNvPr>
          <p:cNvPicPr preferRelativeResize="0"/>
          <p:nvPr/>
        </p:nvPicPr>
        <p:blipFill rotWithShape="1">
          <a:blip r:embed="rId3">
            <a:alphaModFix/>
          </a:blip>
          <a:srcRect/>
          <a:stretch/>
        </p:blipFill>
        <p:spPr>
          <a:xfrm>
            <a:off x="473100" y="1580925"/>
            <a:ext cx="7721015" cy="4689475"/>
          </a:xfrm>
          <a:prstGeom prst="rect">
            <a:avLst/>
          </a:prstGeom>
          <a:noFill/>
          <a:ln>
            <a:noFill/>
          </a:ln>
        </p:spPr>
      </p:pic>
      <p:pic>
        <p:nvPicPr>
          <p:cNvPr id="17" name="Google Shape;532;g161635d5650_4_39">
            <a:extLst>
              <a:ext uri="{FF2B5EF4-FFF2-40B4-BE49-F238E27FC236}">
                <a16:creationId xmlns:a16="http://schemas.microsoft.com/office/drawing/2014/main" id="{87356899-A3AD-7EFB-3547-D7866F9411BE}"/>
              </a:ext>
            </a:extLst>
          </p:cNvPr>
          <p:cNvPicPr preferRelativeResize="0"/>
          <p:nvPr/>
        </p:nvPicPr>
        <p:blipFill rotWithShape="1">
          <a:blip r:embed="rId4">
            <a:alphaModFix/>
          </a:blip>
          <a:srcRect b="23144"/>
          <a:stretch/>
        </p:blipFill>
        <p:spPr>
          <a:xfrm>
            <a:off x="8364340" y="1580925"/>
            <a:ext cx="3480535" cy="3604139"/>
          </a:xfrm>
          <a:prstGeom prst="rect">
            <a:avLst/>
          </a:prstGeom>
          <a:noFill/>
          <a:ln>
            <a:noFill/>
          </a:ln>
        </p:spPr>
      </p:pic>
      <p:sp>
        <p:nvSpPr>
          <p:cNvPr id="2" name="Content Placeholder 11">
            <a:extLst>
              <a:ext uri="{FF2B5EF4-FFF2-40B4-BE49-F238E27FC236}">
                <a16:creationId xmlns:a16="http://schemas.microsoft.com/office/drawing/2014/main" id="{70E47932-29BA-303A-F519-F604F5BCC34E}"/>
              </a:ext>
            </a:extLst>
          </p:cNvPr>
          <p:cNvSpPr txBox="1">
            <a:spLocks/>
          </p:cNvSpPr>
          <p:nvPr/>
        </p:nvSpPr>
        <p:spPr>
          <a:xfrm>
            <a:off x="561275" y="66570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000" noProof="0" dirty="0"/>
              <a:t>Solutions d’adaptation possibles identifiées et regroupées par actif du Projet…</a:t>
            </a:r>
          </a:p>
        </p:txBody>
      </p:sp>
      <p:sp>
        <p:nvSpPr>
          <p:cNvPr id="3" name="Content Placeholder 11">
            <a:extLst>
              <a:ext uri="{FF2B5EF4-FFF2-40B4-BE49-F238E27FC236}">
                <a16:creationId xmlns:a16="http://schemas.microsoft.com/office/drawing/2014/main" id="{F409B971-70C4-9D31-1B6D-76C080DD011F}"/>
              </a:ext>
            </a:extLst>
          </p:cNvPr>
          <p:cNvSpPr txBox="1">
            <a:spLocks/>
          </p:cNvSpPr>
          <p:nvPr/>
        </p:nvSpPr>
        <p:spPr>
          <a:xfrm>
            <a:off x="347125" y="112331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Actif : Route d’Accès au Port</a:t>
            </a:r>
            <a:endParaRPr lang="fr-FR" sz="1800" noProof="0" dirty="0"/>
          </a:p>
        </p:txBody>
      </p:sp>
      <p:sp>
        <p:nvSpPr>
          <p:cNvPr id="5" name="TextBox 4">
            <a:extLst>
              <a:ext uri="{FF2B5EF4-FFF2-40B4-BE49-F238E27FC236}">
                <a16:creationId xmlns:a16="http://schemas.microsoft.com/office/drawing/2014/main" id="{ABE54D0F-E028-46CC-BA52-0EECB1D57484}"/>
              </a:ext>
            </a:extLst>
          </p:cNvPr>
          <p:cNvSpPr txBox="1"/>
          <p:nvPr/>
        </p:nvSpPr>
        <p:spPr>
          <a:xfrm>
            <a:off x="10444163" y="6642556"/>
            <a:ext cx="1747836" cy="215444"/>
          </a:xfrm>
          <a:prstGeom prst="rect">
            <a:avLst/>
          </a:prstGeom>
          <a:noFill/>
        </p:spPr>
        <p:txBody>
          <a:bodyPr wrap="square">
            <a:spAutoFit/>
          </a:bodyPr>
          <a:lstStyle/>
          <a:p>
            <a:pPr algn="r"/>
            <a:r>
              <a:rPr lang="fr-FR" sz="800" i="1" noProof="0" dirty="0">
                <a:solidFill>
                  <a:schemeClr val="accent1"/>
                </a:solidFill>
              </a:rPr>
              <a:t>Source: Royal </a:t>
            </a:r>
            <a:r>
              <a:rPr lang="fr-FR" sz="800" i="1" noProof="0" dirty="0" err="1">
                <a:solidFill>
                  <a:schemeClr val="accent1"/>
                </a:solidFill>
              </a:rPr>
              <a:t>HaskoningDHV</a:t>
            </a:r>
            <a:r>
              <a:rPr lang="fr-FR" sz="800" i="1" noProof="0" dirty="0">
                <a:solidFill>
                  <a:schemeClr val="accent1"/>
                </a:solidFill>
              </a:rPr>
              <a:t>, 2022</a:t>
            </a:r>
          </a:p>
        </p:txBody>
      </p:sp>
      <p:sp>
        <p:nvSpPr>
          <p:cNvPr id="10" name="Rectangle 9">
            <a:extLst>
              <a:ext uri="{FF2B5EF4-FFF2-40B4-BE49-F238E27FC236}">
                <a16:creationId xmlns:a16="http://schemas.microsoft.com/office/drawing/2014/main" id="{D3736137-82C3-924E-B13B-EDB714F1A852}"/>
              </a:ext>
            </a:extLst>
          </p:cNvPr>
          <p:cNvSpPr/>
          <p:nvPr/>
        </p:nvSpPr>
        <p:spPr>
          <a:xfrm>
            <a:off x="8491995" y="2745620"/>
            <a:ext cx="2826086" cy="1431092"/>
          </a:xfrm>
          <a:prstGeom prst="rect">
            <a:avLst/>
          </a:prstGeom>
          <a:solidFill>
            <a:srgbClr val="E7EAED"/>
          </a:solidFill>
          <a:ln>
            <a:solidFill>
              <a:srgbClr val="E7E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endParaRPr lang="fr-FR" sz="1200" noProof="0" dirty="0">
              <a:solidFill>
                <a:srgbClr val="00577E"/>
              </a:solidFill>
            </a:endParaRPr>
          </a:p>
        </p:txBody>
      </p:sp>
      <p:sp>
        <p:nvSpPr>
          <p:cNvPr id="6" name="Rectangle 5">
            <a:extLst>
              <a:ext uri="{FF2B5EF4-FFF2-40B4-BE49-F238E27FC236}">
                <a16:creationId xmlns:a16="http://schemas.microsoft.com/office/drawing/2014/main" id="{525BA462-5135-0145-84BF-56C7C31ED669}"/>
              </a:ext>
            </a:extLst>
          </p:cNvPr>
          <p:cNvSpPr/>
          <p:nvPr/>
        </p:nvSpPr>
        <p:spPr>
          <a:xfrm>
            <a:off x="8377957" y="2733263"/>
            <a:ext cx="3673260" cy="14310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r>
              <a:rPr lang="fr-FR" sz="1100" noProof="0" dirty="0">
                <a:solidFill>
                  <a:srgbClr val="00577E"/>
                </a:solidFill>
              </a:rPr>
              <a:t>Chaussées résilientes </a:t>
            </a:r>
          </a:p>
          <a:p>
            <a:pPr marL="228600" indent="-228600">
              <a:buFont typeface="+mj-lt"/>
              <a:buAutoNum type="arabicPeriod"/>
            </a:pPr>
            <a:r>
              <a:rPr lang="fr-FR" sz="1100" noProof="0" dirty="0">
                <a:solidFill>
                  <a:srgbClr val="00577E"/>
                </a:solidFill>
              </a:rPr>
              <a:t>Capacités tampons pour événements</a:t>
            </a:r>
          </a:p>
          <a:p>
            <a:r>
              <a:rPr lang="fr-FR" sz="1100" noProof="0" dirty="0">
                <a:solidFill>
                  <a:srgbClr val="00577E"/>
                </a:solidFill>
              </a:rPr>
              <a:t>       extrêmes </a:t>
            </a:r>
          </a:p>
          <a:p>
            <a:pPr marL="228600" indent="-228600">
              <a:buFont typeface="+mj-lt"/>
              <a:buAutoNum type="arabicPeriod"/>
            </a:pPr>
            <a:r>
              <a:rPr lang="fr-FR" sz="1100" noProof="0" dirty="0">
                <a:solidFill>
                  <a:srgbClr val="00577E"/>
                </a:solidFill>
              </a:rPr>
              <a:t>Stationnement adaptative</a:t>
            </a:r>
          </a:p>
          <a:p>
            <a:pPr marL="228600" indent="-228600">
              <a:buFont typeface="+mj-lt"/>
              <a:buAutoNum type="arabicPeriod"/>
            </a:pPr>
            <a:r>
              <a:rPr lang="fr-FR" sz="1100" noProof="0" dirty="0">
                <a:solidFill>
                  <a:srgbClr val="00577E"/>
                </a:solidFill>
              </a:rPr>
              <a:t>Prévenir la surcharge des camions </a:t>
            </a:r>
          </a:p>
          <a:p>
            <a:pPr marL="228600" indent="-228600">
              <a:buFont typeface="+mj-lt"/>
              <a:buAutoNum type="arabicPeriod"/>
            </a:pPr>
            <a:r>
              <a:rPr lang="fr-FR" sz="1100" noProof="0" dirty="0">
                <a:solidFill>
                  <a:srgbClr val="00577E"/>
                </a:solidFill>
              </a:rPr>
              <a:t> Entretien routier fondé sur le climat</a:t>
            </a:r>
          </a:p>
          <a:p>
            <a:pPr marL="228600" indent="-228600">
              <a:buFont typeface="+mj-lt"/>
              <a:buAutoNum type="arabicPeriod"/>
            </a:pPr>
            <a:r>
              <a:rPr lang="fr-FR" sz="1100" noProof="0" dirty="0">
                <a:solidFill>
                  <a:srgbClr val="00577E"/>
                </a:solidFill>
              </a:rPr>
              <a:t>Protection contre les crues par mangroves</a:t>
            </a:r>
          </a:p>
          <a:p>
            <a:pPr marL="228600" indent="-228600">
              <a:buFont typeface="+mj-lt"/>
              <a:buAutoNum type="arabicPeriod"/>
            </a:pPr>
            <a:r>
              <a:rPr lang="fr-FR" sz="1100" noProof="0" dirty="0">
                <a:solidFill>
                  <a:srgbClr val="00577E"/>
                </a:solidFill>
              </a:rPr>
              <a:t> Collaboration des parties prenantes</a:t>
            </a:r>
          </a:p>
        </p:txBody>
      </p:sp>
      <p:sp>
        <p:nvSpPr>
          <p:cNvPr id="7" name="Rectangle 6">
            <a:extLst>
              <a:ext uri="{FF2B5EF4-FFF2-40B4-BE49-F238E27FC236}">
                <a16:creationId xmlns:a16="http://schemas.microsoft.com/office/drawing/2014/main" id="{B65AFFD2-D4C6-1343-B083-86767A4B0293}"/>
              </a:ext>
            </a:extLst>
          </p:cNvPr>
          <p:cNvSpPr/>
          <p:nvPr/>
        </p:nvSpPr>
        <p:spPr>
          <a:xfrm>
            <a:off x="8415028" y="1617995"/>
            <a:ext cx="2199426" cy="252497"/>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Aléas climatiques principaux</a:t>
            </a:r>
          </a:p>
        </p:txBody>
      </p:sp>
      <p:sp>
        <p:nvSpPr>
          <p:cNvPr id="12" name="Rectangle 11">
            <a:extLst>
              <a:ext uri="{FF2B5EF4-FFF2-40B4-BE49-F238E27FC236}">
                <a16:creationId xmlns:a16="http://schemas.microsoft.com/office/drawing/2014/main" id="{96BF93D9-C166-0248-B066-8436EE07C253}"/>
              </a:ext>
            </a:extLst>
          </p:cNvPr>
          <p:cNvSpPr/>
          <p:nvPr/>
        </p:nvSpPr>
        <p:spPr>
          <a:xfrm>
            <a:off x="8390314" y="2413849"/>
            <a:ext cx="2199426" cy="252497"/>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Mesures potentielles</a:t>
            </a:r>
          </a:p>
        </p:txBody>
      </p:sp>
      <p:sp>
        <p:nvSpPr>
          <p:cNvPr id="13" name="Rectangle 12">
            <a:extLst>
              <a:ext uri="{FF2B5EF4-FFF2-40B4-BE49-F238E27FC236}">
                <a16:creationId xmlns:a16="http://schemas.microsoft.com/office/drawing/2014/main" id="{EEDB51FE-D916-8543-B17A-8530C27AD100}"/>
              </a:ext>
            </a:extLst>
          </p:cNvPr>
          <p:cNvSpPr/>
          <p:nvPr/>
        </p:nvSpPr>
        <p:spPr>
          <a:xfrm>
            <a:off x="8415028" y="4229351"/>
            <a:ext cx="2199426" cy="252497"/>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Bénéfices</a:t>
            </a:r>
          </a:p>
        </p:txBody>
      </p:sp>
      <p:sp>
        <p:nvSpPr>
          <p:cNvPr id="14" name="Rectangle 13">
            <a:extLst>
              <a:ext uri="{FF2B5EF4-FFF2-40B4-BE49-F238E27FC236}">
                <a16:creationId xmlns:a16="http://schemas.microsoft.com/office/drawing/2014/main" id="{632ED948-68DA-8448-8E6C-91E8FEA4B615}"/>
              </a:ext>
            </a:extLst>
          </p:cNvPr>
          <p:cNvSpPr/>
          <p:nvPr/>
        </p:nvSpPr>
        <p:spPr>
          <a:xfrm>
            <a:off x="8415028" y="4561529"/>
            <a:ext cx="3303872" cy="583018"/>
          </a:xfrm>
          <a:prstGeom prst="rect">
            <a:avLst/>
          </a:prstGeom>
          <a:solidFill>
            <a:srgbClr val="E7EAED"/>
          </a:solidFill>
          <a:ln>
            <a:solidFill>
              <a:srgbClr val="E7E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noProof="0" dirty="0">
                <a:solidFill>
                  <a:srgbClr val="00577E"/>
                </a:solidFill>
              </a:rPr>
              <a:t>Réduction des arrêts portuaires, des dommages et des coûts de maintenance d’urgence dans le temps</a:t>
            </a:r>
          </a:p>
        </p:txBody>
      </p:sp>
    </p:spTree>
    <p:extLst>
      <p:ext uri="{BB962C8B-B14F-4D97-AF65-F5344CB8AC3E}">
        <p14:creationId xmlns:p14="http://schemas.microsoft.com/office/powerpoint/2010/main" val="882587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pic>
        <p:nvPicPr>
          <p:cNvPr id="2" name="Google Shape;544;g161635d5650_4_56">
            <a:extLst>
              <a:ext uri="{FF2B5EF4-FFF2-40B4-BE49-F238E27FC236}">
                <a16:creationId xmlns:a16="http://schemas.microsoft.com/office/drawing/2014/main" id="{7B38FA41-6790-FBFE-FA26-005EFA373F6C}"/>
              </a:ext>
            </a:extLst>
          </p:cNvPr>
          <p:cNvPicPr preferRelativeResize="0"/>
          <p:nvPr/>
        </p:nvPicPr>
        <p:blipFill rotWithShape="1">
          <a:blip r:embed="rId3">
            <a:alphaModFix/>
          </a:blip>
          <a:srcRect/>
          <a:stretch/>
        </p:blipFill>
        <p:spPr>
          <a:xfrm>
            <a:off x="473100" y="1580925"/>
            <a:ext cx="7721378" cy="4689475"/>
          </a:xfrm>
          <a:prstGeom prst="rect">
            <a:avLst/>
          </a:prstGeom>
          <a:noFill/>
          <a:ln>
            <a:noFill/>
          </a:ln>
        </p:spPr>
      </p:pic>
      <p:pic>
        <p:nvPicPr>
          <p:cNvPr id="3" name="Google Shape;545;g161635d5650_4_56">
            <a:extLst>
              <a:ext uri="{FF2B5EF4-FFF2-40B4-BE49-F238E27FC236}">
                <a16:creationId xmlns:a16="http://schemas.microsoft.com/office/drawing/2014/main" id="{48CCA365-1F1F-C325-1168-102336D9808C}"/>
              </a:ext>
            </a:extLst>
          </p:cNvPr>
          <p:cNvPicPr preferRelativeResize="0"/>
          <p:nvPr/>
        </p:nvPicPr>
        <p:blipFill rotWithShape="1">
          <a:blip r:embed="rId4">
            <a:alphaModFix/>
          </a:blip>
          <a:srcRect b="22923"/>
          <a:stretch/>
        </p:blipFill>
        <p:spPr>
          <a:xfrm>
            <a:off x="8330609" y="1580926"/>
            <a:ext cx="3514266" cy="3614530"/>
          </a:xfrm>
          <a:prstGeom prst="rect">
            <a:avLst/>
          </a:prstGeom>
          <a:noFill/>
          <a:ln>
            <a:noFill/>
          </a:ln>
        </p:spPr>
      </p:pic>
      <p:sp>
        <p:nvSpPr>
          <p:cNvPr id="5" name="Content Placeholder 11">
            <a:extLst>
              <a:ext uri="{FF2B5EF4-FFF2-40B4-BE49-F238E27FC236}">
                <a16:creationId xmlns:a16="http://schemas.microsoft.com/office/drawing/2014/main" id="{CF422308-C78D-C68A-12FA-58EF3EE5B3C0}"/>
              </a:ext>
            </a:extLst>
          </p:cNvPr>
          <p:cNvSpPr txBox="1">
            <a:spLocks/>
          </p:cNvSpPr>
          <p:nvPr/>
        </p:nvSpPr>
        <p:spPr>
          <a:xfrm>
            <a:off x="347125" y="112331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u="sng" noProof="0" dirty="0"/>
              <a:t>Actif: Terminal portuaire</a:t>
            </a:r>
            <a:r>
              <a:rPr lang="fr-FR" noProof="0" dirty="0"/>
              <a:t> 	</a:t>
            </a:r>
            <a:r>
              <a:rPr lang="fr-FR" sz="1800" u="sng" noProof="0" dirty="0"/>
              <a:t>Phase: Conception</a:t>
            </a:r>
          </a:p>
        </p:txBody>
      </p:sp>
      <p:sp>
        <p:nvSpPr>
          <p:cNvPr id="6" name="Content Placeholder 11">
            <a:extLst>
              <a:ext uri="{FF2B5EF4-FFF2-40B4-BE49-F238E27FC236}">
                <a16:creationId xmlns:a16="http://schemas.microsoft.com/office/drawing/2014/main" id="{7921A41A-54E0-1C30-044A-745CA2947CEC}"/>
              </a:ext>
            </a:extLst>
          </p:cNvPr>
          <p:cNvSpPr txBox="1">
            <a:spLocks/>
          </p:cNvSpPr>
          <p:nvPr/>
        </p:nvSpPr>
        <p:spPr>
          <a:xfrm>
            <a:off x="596900" y="66570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noProof="0" dirty="0"/>
              <a:t>…et selon la phase du projet</a:t>
            </a:r>
          </a:p>
        </p:txBody>
      </p:sp>
      <p:sp>
        <p:nvSpPr>
          <p:cNvPr id="10" name="Title 7">
            <a:extLst>
              <a:ext uri="{FF2B5EF4-FFF2-40B4-BE49-F238E27FC236}">
                <a16:creationId xmlns:a16="http://schemas.microsoft.com/office/drawing/2014/main" id="{DD421386-4B58-E0DF-0DC0-EA158695CD8B}"/>
              </a:ext>
            </a:extLst>
          </p:cNvPr>
          <p:cNvSpPr>
            <a:spLocks noGrp="1"/>
          </p:cNvSpPr>
          <p:nvPr>
            <p:ph type="title"/>
          </p:nvPr>
        </p:nvSpPr>
        <p:spPr>
          <a:xfrm>
            <a:off x="596900" y="130175"/>
            <a:ext cx="9648700" cy="535531"/>
          </a:xfrm>
        </p:spPr>
        <p:txBody>
          <a:bodyPr wrap="square" lIns="91440" tIns="45720" rIns="91440" bIns="45720" anchor="t">
            <a:noAutofit/>
          </a:bodyPr>
          <a:lstStyle/>
          <a:p>
            <a:r>
              <a:rPr lang="fr-FR" noProof="0" dirty="0"/>
              <a:t>Exemple d’identification de solutions – Port de Banjul, Gambie</a:t>
            </a:r>
            <a:endParaRPr lang="fr-FR" noProof="0" dirty="0">
              <a:latin typeface="Roboto"/>
              <a:ea typeface="Roboto"/>
              <a:cs typeface="Roboto"/>
            </a:endParaRPr>
          </a:p>
        </p:txBody>
      </p:sp>
      <p:sp>
        <p:nvSpPr>
          <p:cNvPr id="7" name="TextBox 6">
            <a:extLst>
              <a:ext uri="{FF2B5EF4-FFF2-40B4-BE49-F238E27FC236}">
                <a16:creationId xmlns:a16="http://schemas.microsoft.com/office/drawing/2014/main" id="{B42BFF70-D408-483A-087B-9919C97B6BE9}"/>
              </a:ext>
            </a:extLst>
          </p:cNvPr>
          <p:cNvSpPr txBox="1"/>
          <p:nvPr/>
        </p:nvSpPr>
        <p:spPr>
          <a:xfrm>
            <a:off x="10444163" y="6642556"/>
            <a:ext cx="1747836" cy="215444"/>
          </a:xfrm>
          <a:prstGeom prst="rect">
            <a:avLst/>
          </a:prstGeom>
          <a:noFill/>
        </p:spPr>
        <p:txBody>
          <a:bodyPr wrap="square">
            <a:spAutoFit/>
          </a:bodyPr>
          <a:lstStyle/>
          <a:p>
            <a:pPr algn="r"/>
            <a:r>
              <a:rPr lang="fr-FR" sz="800" i="1" noProof="0" dirty="0">
                <a:solidFill>
                  <a:schemeClr val="accent1"/>
                </a:solidFill>
              </a:rPr>
              <a:t>Source: Royal </a:t>
            </a:r>
            <a:r>
              <a:rPr lang="fr-FR" sz="800" i="1" noProof="0" dirty="0" err="1">
                <a:solidFill>
                  <a:schemeClr val="accent1"/>
                </a:solidFill>
              </a:rPr>
              <a:t>HaskoningDHV</a:t>
            </a:r>
            <a:r>
              <a:rPr lang="fr-FR" sz="800" i="1" noProof="0" dirty="0">
                <a:solidFill>
                  <a:schemeClr val="accent1"/>
                </a:solidFill>
              </a:rPr>
              <a:t>, 2022</a:t>
            </a:r>
          </a:p>
        </p:txBody>
      </p:sp>
      <p:sp>
        <p:nvSpPr>
          <p:cNvPr id="9" name="Rectangle 8">
            <a:extLst>
              <a:ext uri="{FF2B5EF4-FFF2-40B4-BE49-F238E27FC236}">
                <a16:creationId xmlns:a16="http://schemas.microsoft.com/office/drawing/2014/main" id="{D62DA42D-EF85-9940-BCAF-881DE3E141DF}"/>
              </a:ext>
            </a:extLst>
          </p:cNvPr>
          <p:cNvSpPr/>
          <p:nvPr/>
        </p:nvSpPr>
        <p:spPr>
          <a:xfrm>
            <a:off x="8415028" y="1617995"/>
            <a:ext cx="2199426" cy="252497"/>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Aléas climatiques principaux</a:t>
            </a:r>
          </a:p>
        </p:txBody>
      </p:sp>
      <p:sp>
        <p:nvSpPr>
          <p:cNvPr id="11" name="Rectangle 10">
            <a:extLst>
              <a:ext uri="{FF2B5EF4-FFF2-40B4-BE49-F238E27FC236}">
                <a16:creationId xmlns:a16="http://schemas.microsoft.com/office/drawing/2014/main" id="{90D4B50A-F13D-8A42-A0E0-C4139BB512F1}"/>
              </a:ext>
            </a:extLst>
          </p:cNvPr>
          <p:cNvSpPr/>
          <p:nvPr/>
        </p:nvSpPr>
        <p:spPr>
          <a:xfrm>
            <a:off x="8390314" y="2436163"/>
            <a:ext cx="2224140" cy="230183"/>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Mesures potentielles</a:t>
            </a:r>
          </a:p>
        </p:txBody>
      </p:sp>
      <p:sp>
        <p:nvSpPr>
          <p:cNvPr id="12" name="Rectangle 11">
            <a:extLst>
              <a:ext uri="{FF2B5EF4-FFF2-40B4-BE49-F238E27FC236}">
                <a16:creationId xmlns:a16="http://schemas.microsoft.com/office/drawing/2014/main" id="{DC872E05-4C15-C442-AC00-B4D5E6C98BA6}"/>
              </a:ext>
            </a:extLst>
          </p:cNvPr>
          <p:cNvSpPr/>
          <p:nvPr/>
        </p:nvSpPr>
        <p:spPr>
          <a:xfrm>
            <a:off x="8390314" y="4213969"/>
            <a:ext cx="2224140" cy="230183"/>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Bénéfices</a:t>
            </a:r>
          </a:p>
        </p:txBody>
      </p:sp>
      <p:sp>
        <p:nvSpPr>
          <p:cNvPr id="13" name="Rectangle 12">
            <a:extLst>
              <a:ext uri="{FF2B5EF4-FFF2-40B4-BE49-F238E27FC236}">
                <a16:creationId xmlns:a16="http://schemas.microsoft.com/office/drawing/2014/main" id="{8ED9A7A0-B240-4B4C-9241-C4FB6FC94D8F}"/>
              </a:ext>
            </a:extLst>
          </p:cNvPr>
          <p:cNvSpPr/>
          <p:nvPr/>
        </p:nvSpPr>
        <p:spPr>
          <a:xfrm>
            <a:off x="8390314" y="2728899"/>
            <a:ext cx="2953190" cy="1431092"/>
          </a:xfrm>
          <a:prstGeom prst="rect">
            <a:avLst/>
          </a:prstGeom>
          <a:solidFill>
            <a:srgbClr val="E7EAED"/>
          </a:solidFill>
          <a:ln>
            <a:solidFill>
              <a:srgbClr val="E7E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r>
              <a:rPr lang="fr-FR" sz="1100" noProof="0" dirty="0">
                <a:solidFill>
                  <a:srgbClr val="00577E"/>
                </a:solidFill>
              </a:rPr>
              <a:t>Cote de terminal à l’abri des inondations </a:t>
            </a:r>
          </a:p>
          <a:p>
            <a:pPr marL="228600" indent="-228600">
              <a:buFont typeface="+mj-lt"/>
              <a:buAutoNum type="arabicPeriod"/>
            </a:pPr>
            <a:r>
              <a:rPr lang="fr-FR" sz="1100" noProof="0" dirty="0">
                <a:solidFill>
                  <a:srgbClr val="00577E"/>
                </a:solidFill>
              </a:rPr>
              <a:t>Défenses contre les crues résilientes au climat</a:t>
            </a:r>
          </a:p>
          <a:p>
            <a:pPr marL="228600" indent="-228600">
              <a:buFont typeface="+mj-lt"/>
              <a:buAutoNum type="arabicPeriod"/>
            </a:pPr>
            <a:r>
              <a:rPr lang="fr-FR" sz="1100" noProof="0" dirty="0">
                <a:solidFill>
                  <a:srgbClr val="00577E"/>
                </a:solidFill>
              </a:rPr>
              <a:t> Système de drainage pour fortes pluies </a:t>
            </a:r>
          </a:p>
          <a:p>
            <a:pPr marL="228600" indent="-228600">
              <a:buFont typeface="+mj-lt"/>
              <a:buAutoNum type="arabicPeriod"/>
            </a:pPr>
            <a:r>
              <a:rPr lang="fr-FR" sz="1100" noProof="0" dirty="0">
                <a:solidFill>
                  <a:srgbClr val="00577E"/>
                </a:solidFill>
              </a:rPr>
              <a:t> Alimentation électrique résiliente à la chaleur</a:t>
            </a:r>
          </a:p>
          <a:p>
            <a:pPr marL="228600" indent="-228600">
              <a:buFont typeface="+mj-lt"/>
              <a:buAutoNum type="arabicPeriod"/>
            </a:pPr>
            <a:r>
              <a:rPr lang="fr-FR" sz="1100" noProof="0" dirty="0">
                <a:solidFill>
                  <a:srgbClr val="00577E"/>
                </a:solidFill>
              </a:rPr>
              <a:t> Entretien du terminal fondé sur le climat </a:t>
            </a:r>
          </a:p>
          <a:p>
            <a:pPr marL="228600" indent="-228600">
              <a:buFont typeface="+mj-lt"/>
              <a:buAutoNum type="arabicPeriod"/>
            </a:pPr>
            <a:r>
              <a:rPr lang="fr-FR" sz="1100" noProof="0" dirty="0">
                <a:solidFill>
                  <a:srgbClr val="00577E"/>
                </a:solidFill>
              </a:rPr>
              <a:t> Zonage résilient des actifs</a:t>
            </a:r>
          </a:p>
        </p:txBody>
      </p:sp>
      <p:sp>
        <p:nvSpPr>
          <p:cNvPr id="14" name="Rectangle 13">
            <a:extLst>
              <a:ext uri="{FF2B5EF4-FFF2-40B4-BE49-F238E27FC236}">
                <a16:creationId xmlns:a16="http://schemas.microsoft.com/office/drawing/2014/main" id="{A7AA6CD8-C0D5-3A48-8B59-71C8FF565035}"/>
              </a:ext>
            </a:extLst>
          </p:cNvPr>
          <p:cNvSpPr/>
          <p:nvPr/>
        </p:nvSpPr>
        <p:spPr>
          <a:xfrm>
            <a:off x="8415028" y="4564940"/>
            <a:ext cx="3303872" cy="453458"/>
          </a:xfrm>
          <a:prstGeom prst="rect">
            <a:avLst/>
          </a:prstGeom>
          <a:solidFill>
            <a:srgbClr val="E7EAED"/>
          </a:solidFill>
          <a:ln>
            <a:solidFill>
              <a:srgbClr val="E7E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noProof="0" dirty="0">
                <a:solidFill>
                  <a:srgbClr val="00577E"/>
                </a:solidFill>
              </a:rPr>
              <a:t>Réduit le risque d’inondation et préserve les équipements, cargaisons et bâtiments</a:t>
            </a:r>
          </a:p>
        </p:txBody>
      </p:sp>
    </p:spTree>
    <p:extLst>
      <p:ext uri="{BB962C8B-B14F-4D97-AF65-F5344CB8AC3E}">
        <p14:creationId xmlns:p14="http://schemas.microsoft.com/office/powerpoint/2010/main" val="2244766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7688E-76BD-74AA-8D8E-8AEC3FF173C7}"/>
              </a:ext>
            </a:extLst>
          </p:cNvPr>
          <p:cNvSpPr>
            <a:spLocks noGrp="1"/>
          </p:cNvSpPr>
          <p:nvPr>
            <p:ph type="ctrTitle"/>
          </p:nvPr>
        </p:nvSpPr>
        <p:spPr>
          <a:xfrm>
            <a:off x="594411" y="1729024"/>
            <a:ext cx="6649537" cy="1865126"/>
          </a:xfrm>
        </p:spPr>
        <p:txBody>
          <a:bodyPr wrap="square" lIns="91440" tIns="45720" rIns="91440" bIns="45720" anchor="t" anchorCtr="0">
            <a:spAutoFit/>
          </a:bodyPr>
          <a:lstStyle/>
          <a:p>
            <a:r>
              <a:rPr lang="fr-FR" sz="3200" noProof="0" dirty="0"/>
              <a:t>Module 3 – Identification et Hiérarchisation des Options d’Adaptation et de Résilience Face au Changement Climatique</a:t>
            </a:r>
            <a:endParaRPr lang="fr-FR" b="0" i="1" noProof="0" dirty="0">
              <a:latin typeface="Roboto"/>
              <a:ea typeface="Roboto"/>
              <a:cs typeface="Roboto"/>
            </a:endParaRPr>
          </a:p>
        </p:txBody>
      </p:sp>
      <p:sp>
        <p:nvSpPr>
          <p:cNvPr id="7" name="Rectangle 6">
            <a:extLst>
              <a:ext uri="{FF2B5EF4-FFF2-40B4-BE49-F238E27FC236}">
                <a16:creationId xmlns:a16="http://schemas.microsoft.com/office/drawing/2014/main" id="{205A45F3-97FE-391B-FE82-C7531DC8FE6A}"/>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A7FE176D-BA77-7E76-B1F7-198B9349E3B2}"/>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B339B8AB-21ED-46EF-21B2-9E19B7613EA7}"/>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0F7BA048-DFA9-8F24-2019-C55A966D903B}"/>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859A2959-6599-A2C4-6E16-359BE014664C}"/>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5DB0D08B-AD3B-843F-705E-9F544A2C0620}"/>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A21370BE-8DA9-7F0D-95A3-DE267C9E4F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767322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pic>
        <p:nvPicPr>
          <p:cNvPr id="2" name="Google Shape;557;g161635d5650_4_72">
            <a:extLst>
              <a:ext uri="{FF2B5EF4-FFF2-40B4-BE49-F238E27FC236}">
                <a16:creationId xmlns:a16="http://schemas.microsoft.com/office/drawing/2014/main" id="{CDF964C0-084E-8C29-1A6B-751B36929281}"/>
              </a:ext>
            </a:extLst>
          </p:cNvPr>
          <p:cNvPicPr preferRelativeResize="0"/>
          <p:nvPr/>
        </p:nvPicPr>
        <p:blipFill rotWithShape="1">
          <a:blip r:embed="rId3">
            <a:alphaModFix/>
          </a:blip>
          <a:srcRect/>
          <a:stretch/>
        </p:blipFill>
        <p:spPr>
          <a:xfrm>
            <a:off x="478175" y="1712516"/>
            <a:ext cx="7721375" cy="4689479"/>
          </a:xfrm>
          <a:prstGeom prst="rect">
            <a:avLst/>
          </a:prstGeom>
          <a:noFill/>
          <a:ln>
            <a:noFill/>
          </a:ln>
        </p:spPr>
      </p:pic>
      <p:pic>
        <p:nvPicPr>
          <p:cNvPr id="3" name="Google Shape;558;g161635d5650_4_72">
            <a:extLst>
              <a:ext uri="{FF2B5EF4-FFF2-40B4-BE49-F238E27FC236}">
                <a16:creationId xmlns:a16="http://schemas.microsoft.com/office/drawing/2014/main" id="{613401B9-FD9E-1BF5-582A-CAD13CFF410E}"/>
              </a:ext>
            </a:extLst>
          </p:cNvPr>
          <p:cNvPicPr preferRelativeResize="0"/>
          <p:nvPr/>
        </p:nvPicPr>
        <p:blipFill rotWithShape="1">
          <a:blip r:embed="rId4">
            <a:alphaModFix/>
          </a:blip>
          <a:srcRect b="20797"/>
          <a:stretch/>
        </p:blipFill>
        <p:spPr>
          <a:xfrm>
            <a:off x="8323451" y="1249991"/>
            <a:ext cx="3514276" cy="4080546"/>
          </a:xfrm>
          <a:prstGeom prst="rect">
            <a:avLst/>
          </a:prstGeom>
          <a:noFill/>
          <a:ln>
            <a:noFill/>
          </a:ln>
        </p:spPr>
      </p:pic>
      <p:sp>
        <p:nvSpPr>
          <p:cNvPr id="7" name="Content Placeholder 11">
            <a:extLst>
              <a:ext uri="{FF2B5EF4-FFF2-40B4-BE49-F238E27FC236}">
                <a16:creationId xmlns:a16="http://schemas.microsoft.com/office/drawing/2014/main" id="{E3EA1402-D9DC-49D8-5426-922BA5FC9EDF}"/>
              </a:ext>
            </a:extLst>
          </p:cNvPr>
          <p:cNvSpPr txBox="1">
            <a:spLocks/>
          </p:cNvSpPr>
          <p:nvPr/>
        </p:nvSpPr>
        <p:spPr>
          <a:xfrm>
            <a:off x="347125" y="124206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u="sng" noProof="0" dirty="0"/>
              <a:t>Actif: Terminal portuaire</a:t>
            </a:r>
            <a:r>
              <a:rPr lang="fr-FR" sz="1800" noProof="0" dirty="0"/>
              <a:t>		</a:t>
            </a:r>
            <a:r>
              <a:rPr lang="fr-FR" sz="1800" u="sng" noProof="0" dirty="0"/>
              <a:t>Phase: Exploitation</a:t>
            </a:r>
          </a:p>
        </p:txBody>
      </p:sp>
      <p:sp>
        <p:nvSpPr>
          <p:cNvPr id="9" name="Content Placeholder 11">
            <a:extLst>
              <a:ext uri="{FF2B5EF4-FFF2-40B4-BE49-F238E27FC236}">
                <a16:creationId xmlns:a16="http://schemas.microsoft.com/office/drawing/2014/main" id="{4EA45215-86BA-8903-D2F1-527F253AD205}"/>
              </a:ext>
            </a:extLst>
          </p:cNvPr>
          <p:cNvSpPr txBox="1">
            <a:spLocks/>
          </p:cNvSpPr>
          <p:nvPr/>
        </p:nvSpPr>
        <p:spPr>
          <a:xfrm>
            <a:off x="596900" y="665706"/>
            <a:ext cx="10643529" cy="53553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noProof="0" dirty="0"/>
              <a:t>…et selon la phase du projet</a:t>
            </a:r>
          </a:p>
        </p:txBody>
      </p:sp>
      <p:sp>
        <p:nvSpPr>
          <p:cNvPr id="10" name="Title 7">
            <a:extLst>
              <a:ext uri="{FF2B5EF4-FFF2-40B4-BE49-F238E27FC236}">
                <a16:creationId xmlns:a16="http://schemas.microsoft.com/office/drawing/2014/main" id="{75DA620B-7ADD-880E-596F-6B69BB18CB6F}"/>
              </a:ext>
            </a:extLst>
          </p:cNvPr>
          <p:cNvSpPr>
            <a:spLocks noGrp="1"/>
          </p:cNvSpPr>
          <p:nvPr>
            <p:ph type="title"/>
          </p:nvPr>
        </p:nvSpPr>
        <p:spPr>
          <a:xfrm>
            <a:off x="596900" y="130175"/>
            <a:ext cx="9648700" cy="535531"/>
          </a:xfrm>
        </p:spPr>
        <p:txBody>
          <a:bodyPr wrap="square" lIns="91440" tIns="45720" rIns="91440" bIns="45720" anchor="t">
            <a:noAutofit/>
          </a:bodyPr>
          <a:lstStyle/>
          <a:p>
            <a:r>
              <a:rPr lang="fr-FR" noProof="0" dirty="0"/>
              <a:t>Exemple d’identification de solutions – Port de Banjul, Gambie</a:t>
            </a:r>
            <a:endParaRPr lang="fr-FR" noProof="0" dirty="0">
              <a:latin typeface="Roboto"/>
              <a:ea typeface="Roboto"/>
              <a:cs typeface="Roboto"/>
            </a:endParaRPr>
          </a:p>
        </p:txBody>
      </p:sp>
      <p:sp>
        <p:nvSpPr>
          <p:cNvPr id="5" name="TextBox 4">
            <a:extLst>
              <a:ext uri="{FF2B5EF4-FFF2-40B4-BE49-F238E27FC236}">
                <a16:creationId xmlns:a16="http://schemas.microsoft.com/office/drawing/2014/main" id="{7B3C77A4-B757-4C82-B9AC-49B2EE6BEDA1}"/>
              </a:ext>
            </a:extLst>
          </p:cNvPr>
          <p:cNvSpPr txBox="1"/>
          <p:nvPr/>
        </p:nvSpPr>
        <p:spPr>
          <a:xfrm>
            <a:off x="10444163" y="6642556"/>
            <a:ext cx="1747836" cy="215444"/>
          </a:xfrm>
          <a:prstGeom prst="rect">
            <a:avLst/>
          </a:prstGeom>
          <a:noFill/>
        </p:spPr>
        <p:txBody>
          <a:bodyPr wrap="square">
            <a:spAutoFit/>
          </a:bodyPr>
          <a:lstStyle/>
          <a:p>
            <a:pPr algn="r"/>
            <a:r>
              <a:rPr lang="fr-FR" sz="800" i="1" noProof="0" dirty="0">
                <a:solidFill>
                  <a:schemeClr val="accent1"/>
                </a:solidFill>
              </a:rPr>
              <a:t>Source: Royal </a:t>
            </a:r>
            <a:r>
              <a:rPr lang="fr-FR" sz="800" i="1" noProof="0" dirty="0" err="1">
                <a:solidFill>
                  <a:schemeClr val="accent1"/>
                </a:solidFill>
              </a:rPr>
              <a:t>HaskoningDHV</a:t>
            </a:r>
            <a:r>
              <a:rPr lang="fr-FR" sz="800" i="1" noProof="0" dirty="0">
                <a:solidFill>
                  <a:schemeClr val="accent1"/>
                </a:solidFill>
              </a:rPr>
              <a:t>, 2022</a:t>
            </a:r>
          </a:p>
        </p:txBody>
      </p:sp>
      <p:sp>
        <p:nvSpPr>
          <p:cNvPr id="11" name="Rectangle 10">
            <a:extLst>
              <a:ext uri="{FF2B5EF4-FFF2-40B4-BE49-F238E27FC236}">
                <a16:creationId xmlns:a16="http://schemas.microsoft.com/office/drawing/2014/main" id="{41DF7C37-2933-7F43-8345-8B704DC2423D}"/>
              </a:ext>
            </a:extLst>
          </p:cNvPr>
          <p:cNvSpPr/>
          <p:nvPr/>
        </p:nvSpPr>
        <p:spPr>
          <a:xfrm>
            <a:off x="8427384" y="1299523"/>
            <a:ext cx="2199426" cy="252497"/>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Aléas climatiques principaux</a:t>
            </a:r>
          </a:p>
        </p:txBody>
      </p:sp>
      <p:sp>
        <p:nvSpPr>
          <p:cNvPr id="6" name="Rectangle 5">
            <a:extLst>
              <a:ext uri="{FF2B5EF4-FFF2-40B4-BE49-F238E27FC236}">
                <a16:creationId xmlns:a16="http://schemas.microsoft.com/office/drawing/2014/main" id="{EBC86C6E-5AF8-344E-815D-B4049FA3D324}"/>
              </a:ext>
            </a:extLst>
          </p:cNvPr>
          <p:cNvSpPr/>
          <p:nvPr/>
        </p:nvSpPr>
        <p:spPr>
          <a:xfrm>
            <a:off x="8385236" y="2102814"/>
            <a:ext cx="2120712" cy="261610"/>
          </a:xfrm>
          <a:prstGeom prst="rect">
            <a:avLst/>
          </a:prstGeom>
          <a:solidFill>
            <a:srgbClr val="CBD1D9"/>
          </a:solidFill>
          <a:ln>
            <a:solidFill>
              <a:srgbClr val="CBD1D9"/>
            </a:solidFill>
          </a:ln>
        </p:spPr>
        <p:txBody>
          <a:bodyPr wrap="square">
            <a:spAutoFit/>
          </a:bodyPr>
          <a:lstStyle/>
          <a:p>
            <a:r>
              <a:rPr lang="fr-FR" sz="1100" b="1" noProof="0" dirty="0">
                <a:solidFill>
                  <a:srgbClr val="00577E"/>
                </a:solidFill>
              </a:rPr>
              <a:t>Mesures potentielles</a:t>
            </a:r>
          </a:p>
        </p:txBody>
      </p:sp>
      <p:sp>
        <p:nvSpPr>
          <p:cNvPr id="12" name="Rectangle 11">
            <a:extLst>
              <a:ext uri="{FF2B5EF4-FFF2-40B4-BE49-F238E27FC236}">
                <a16:creationId xmlns:a16="http://schemas.microsoft.com/office/drawing/2014/main" id="{450893AD-CD43-0B49-946C-9663C3AEFBF6}"/>
              </a:ext>
            </a:extLst>
          </p:cNvPr>
          <p:cNvSpPr/>
          <p:nvPr/>
        </p:nvSpPr>
        <p:spPr>
          <a:xfrm>
            <a:off x="8390314" y="4139827"/>
            <a:ext cx="2224140" cy="230183"/>
          </a:xfrm>
          <a:prstGeom prst="rect">
            <a:avLst/>
          </a:prstGeom>
          <a:solidFill>
            <a:srgbClr val="CBD1D9"/>
          </a:solidFill>
          <a:ln>
            <a:solidFill>
              <a:srgbClr val="CB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noProof="0" dirty="0">
                <a:solidFill>
                  <a:srgbClr val="00577E"/>
                </a:solidFill>
              </a:rPr>
              <a:t>Bénéfices</a:t>
            </a:r>
          </a:p>
        </p:txBody>
      </p:sp>
      <p:sp>
        <p:nvSpPr>
          <p:cNvPr id="13" name="Rectangle 12">
            <a:extLst>
              <a:ext uri="{FF2B5EF4-FFF2-40B4-BE49-F238E27FC236}">
                <a16:creationId xmlns:a16="http://schemas.microsoft.com/office/drawing/2014/main" id="{4D309509-E92E-6B4F-8806-EDBA8A15E70E}"/>
              </a:ext>
            </a:extLst>
          </p:cNvPr>
          <p:cNvSpPr/>
          <p:nvPr/>
        </p:nvSpPr>
        <p:spPr>
          <a:xfrm>
            <a:off x="8427384" y="2462875"/>
            <a:ext cx="2916979" cy="1616612"/>
          </a:xfrm>
          <a:prstGeom prst="rect">
            <a:avLst/>
          </a:prstGeom>
          <a:solidFill>
            <a:srgbClr val="E7EAED"/>
          </a:solidFill>
          <a:ln>
            <a:solidFill>
              <a:srgbClr val="E7E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endParaRPr lang="fr-FR" sz="1100" noProof="0" dirty="0">
              <a:solidFill>
                <a:srgbClr val="00577E"/>
              </a:solidFill>
            </a:endParaRPr>
          </a:p>
        </p:txBody>
      </p:sp>
      <p:sp>
        <p:nvSpPr>
          <p:cNvPr id="14" name="Rectangle 13">
            <a:extLst>
              <a:ext uri="{FF2B5EF4-FFF2-40B4-BE49-F238E27FC236}">
                <a16:creationId xmlns:a16="http://schemas.microsoft.com/office/drawing/2014/main" id="{0A787C85-2BCD-3D48-9359-C7D6D505BA69}"/>
              </a:ext>
            </a:extLst>
          </p:cNvPr>
          <p:cNvSpPr/>
          <p:nvPr/>
        </p:nvSpPr>
        <p:spPr>
          <a:xfrm>
            <a:off x="8339508" y="2436163"/>
            <a:ext cx="2956515" cy="1616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buFont typeface="+mj-lt"/>
              <a:buAutoNum type="arabicPeriod"/>
            </a:pPr>
            <a:r>
              <a:rPr lang="fr-FR" sz="1100" noProof="0" dirty="0">
                <a:solidFill>
                  <a:srgbClr val="00577E"/>
                </a:solidFill>
              </a:rPr>
              <a:t>Équipements résistants à la chaleur</a:t>
            </a:r>
          </a:p>
          <a:p>
            <a:pPr marL="228600" indent="-228600">
              <a:buFont typeface="+mj-lt"/>
              <a:buAutoNum type="arabicPeriod"/>
            </a:pPr>
            <a:r>
              <a:rPr lang="fr-FR" sz="1100" noProof="0" dirty="0">
                <a:solidFill>
                  <a:srgbClr val="00577E"/>
                </a:solidFill>
              </a:rPr>
              <a:t>Locaux protégés des intempéries</a:t>
            </a:r>
          </a:p>
          <a:p>
            <a:pPr marL="228600" indent="-228600">
              <a:buFont typeface="+mj-lt"/>
              <a:buAutoNum type="arabicPeriod"/>
            </a:pPr>
            <a:r>
              <a:rPr lang="fr-FR" sz="1100" noProof="0" dirty="0">
                <a:solidFill>
                  <a:srgbClr val="00577E"/>
                </a:solidFill>
              </a:rPr>
              <a:t>Planification du personnel selon le climat</a:t>
            </a:r>
          </a:p>
          <a:p>
            <a:pPr marL="228600" indent="-228600">
              <a:buFont typeface="+mj-lt"/>
              <a:buAutoNum type="arabicPeriod"/>
            </a:pPr>
            <a:r>
              <a:rPr lang="fr-FR" sz="1100" noProof="0" dirty="0">
                <a:solidFill>
                  <a:srgbClr val="00577E"/>
                </a:solidFill>
              </a:rPr>
              <a:t>Conditions de travail pour événements extrêmes</a:t>
            </a:r>
          </a:p>
          <a:p>
            <a:pPr marL="228600" indent="-228600">
              <a:buFont typeface="+mj-lt"/>
              <a:buAutoNum type="arabicPeriod"/>
            </a:pPr>
            <a:r>
              <a:rPr lang="fr-FR" sz="1100" noProof="0" dirty="0">
                <a:solidFill>
                  <a:srgbClr val="00577E"/>
                </a:solidFill>
              </a:rPr>
              <a:t>Instruments de surveillance climatique </a:t>
            </a:r>
          </a:p>
          <a:p>
            <a:pPr marL="228600" indent="-228600">
              <a:buFont typeface="+mj-lt"/>
              <a:buAutoNum type="arabicPeriod"/>
            </a:pPr>
            <a:r>
              <a:rPr lang="fr-FR" sz="1100" noProof="0" dirty="0">
                <a:solidFill>
                  <a:srgbClr val="00577E"/>
                </a:solidFill>
              </a:rPr>
              <a:t>Collecte et analyse de données climatiques</a:t>
            </a:r>
          </a:p>
          <a:p>
            <a:pPr marL="228600" indent="-228600">
              <a:buFont typeface="+mj-lt"/>
              <a:buAutoNum type="arabicPeriod"/>
            </a:pPr>
            <a:r>
              <a:rPr lang="fr-FR" sz="1100" noProof="0" dirty="0">
                <a:solidFill>
                  <a:srgbClr val="00577E"/>
                </a:solidFill>
              </a:rPr>
              <a:t>Renforcement des capacités et sensibilisation</a:t>
            </a:r>
          </a:p>
        </p:txBody>
      </p:sp>
      <p:sp>
        <p:nvSpPr>
          <p:cNvPr id="15" name="Rectangle 14">
            <a:extLst>
              <a:ext uri="{FF2B5EF4-FFF2-40B4-BE49-F238E27FC236}">
                <a16:creationId xmlns:a16="http://schemas.microsoft.com/office/drawing/2014/main" id="{B0E9ED9B-4634-874F-8249-35B3C9A0B22B}"/>
              </a:ext>
            </a:extLst>
          </p:cNvPr>
          <p:cNvSpPr/>
          <p:nvPr/>
        </p:nvSpPr>
        <p:spPr>
          <a:xfrm>
            <a:off x="8386279" y="4502049"/>
            <a:ext cx="3327546" cy="758514"/>
          </a:xfrm>
          <a:prstGeom prst="rect">
            <a:avLst/>
          </a:prstGeom>
          <a:solidFill>
            <a:srgbClr val="E7EA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noProof="0" dirty="0">
                <a:solidFill>
                  <a:srgbClr val="00577E"/>
                </a:solidFill>
              </a:rPr>
              <a:t>Données climatiques à jour, sécurité et bien-être du personnel, moins d’arrêts dus aux pannes d’équipement</a:t>
            </a:r>
          </a:p>
        </p:txBody>
      </p:sp>
    </p:spTree>
    <p:extLst>
      <p:ext uri="{BB962C8B-B14F-4D97-AF65-F5344CB8AC3E}">
        <p14:creationId xmlns:p14="http://schemas.microsoft.com/office/powerpoint/2010/main" val="40199005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3226524"/>
          </a:xfrm>
        </p:spPr>
        <p:txBody>
          <a:bodyPr/>
          <a:lstStyle/>
          <a:p>
            <a:pPr marL="0" indent="0">
              <a:buNone/>
            </a:pPr>
            <a:r>
              <a:rPr lang="fr-FR" sz="1800" noProof="0" dirty="0">
                <a:solidFill>
                  <a:srgbClr val="969696"/>
                </a:solidFill>
              </a:rPr>
              <a:t>Introduction aux Solutions d’Adaptation</a:t>
            </a:r>
          </a:p>
          <a:p>
            <a:pPr marL="0" indent="0">
              <a:buNone/>
            </a:pPr>
            <a:r>
              <a:rPr lang="fr-FR" sz="1800" noProof="0" dirty="0">
                <a:solidFill>
                  <a:srgbClr val="969696"/>
                </a:solidFill>
              </a:rPr>
              <a:t>Identification des Solutions d’Adaptation</a:t>
            </a:r>
          </a:p>
          <a:p>
            <a:pPr marL="0" indent="0">
              <a:buNone/>
            </a:pPr>
            <a:r>
              <a:rPr lang="fr-FR" sz="1800" noProof="0" dirty="0">
                <a:solidFill>
                  <a:schemeClr val="bg1"/>
                </a:solidFill>
              </a:rPr>
              <a:t>(Solutions Fondées sur la Nature)</a:t>
            </a:r>
          </a:p>
          <a:p>
            <a:pPr marL="0" indent="0">
              <a:buNone/>
            </a:pPr>
            <a:r>
              <a:rPr lang="fr-FR" sz="1800" noProof="0" dirty="0">
                <a:solidFill>
                  <a:schemeClr val="bg1">
                    <a:lumMod val="65000"/>
                  </a:schemeClr>
                </a:solidFill>
              </a:rPr>
              <a:t>Analyse et Hiérarchisation des Solutions d’Adaptation</a:t>
            </a:r>
          </a:p>
          <a:p>
            <a:pPr marL="0" indent="0">
              <a:buNone/>
            </a:pPr>
            <a:r>
              <a:rPr lang="fr-FR" sz="1800" noProof="0" dirty="0">
                <a:solidFill>
                  <a:schemeClr val="bg1">
                    <a:lumMod val="65000"/>
                  </a:schemeClr>
                </a:solidFill>
              </a:rPr>
              <a:t>(Participation et Communication avec les Parties   Prenantes)</a:t>
            </a:r>
            <a:br>
              <a:rPr lang="fr-FR" sz="1800" noProof="0" dirty="0">
                <a:solidFill>
                  <a:schemeClr val="bg1">
                    <a:lumMod val="65000"/>
                  </a:schemeClr>
                </a:solidFill>
              </a:rPr>
            </a:br>
            <a:endParaRPr lang="fr-FR" sz="1800" noProof="0" dirty="0">
              <a:solidFill>
                <a:schemeClr val="bg1">
                  <a:lumMod val="65000"/>
                </a:schemeClr>
              </a:solidFill>
            </a:endParaRPr>
          </a:p>
          <a:p>
            <a:pPr marL="0" indent="0">
              <a:buNone/>
            </a:pPr>
            <a:br>
              <a:rPr lang="fr-FR" sz="1800" noProof="0" dirty="0">
                <a:solidFill>
                  <a:schemeClr val="bg1">
                    <a:lumMod val="65000"/>
                  </a:schemeClr>
                </a:solidFill>
              </a:rPr>
            </a:br>
            <a:endParaRPr lang="fr-FR" sz="1800" noProof="0" dirty="0">
              <a:solidFill>
                <a:schemeClr val="bg1">
                  <a:lumMod val="65000"/>
                </a:schemeClr>
              </a:solidFill>
            </a:endParaRPr>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1218770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noProof="0" dirty="0"/>
              <a:t>Un autre type d’infrastructure…</a:t>
            </a:r>
          </a:p>
        </p:txBody>
      </p:sp>
      <p:sp>
        <p:nvSpPr>
          <p:cNvPr id="3" name="TextBox 2">
            <a:extLst>
              <a:ext uri="{FF2B5EF4-FFF2-40B4-BE49-F238E27FC236}">
                <a16:creationId xmlns:a16="http://schemas.microsoft.com/office/drawing/2014/main" id="{9638B557-C7DA-5297-C156-3D8587AF0223}"/>
              </a:ext>
            </a:extLst>
          </p:cNvPr>
          <p:cNvSpPr txBox="1"/>
          <p:nvPr/>
        </p:nvSpPr>
        <p:spPr>
          <a:xfrm>
            <a:off x="1509618" y="1043629"/>
            <a:ext cx="420435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b="1" noProof="0" dirty="0">
                <a:solidFill>
                  <a:srgbClr val="969696"/>
                </a:solidFill>
              </a:rPr>
              <a:t>Infrastructures grises</a:t>
            </a:r>
            <a:r>
              <a:rPr lang="fr-FR" noProof="0" dirty="0">
                <a:solidFill>
                  <a:srgbClr val="969696"/>
                </a:solidFill>
              </a:rPr>
              <a:t> </a:t>
            </a:r>
            <a:r>
              <a:rPr lang="fr-FR" noProof="0" dirty="0"/>
              <a:t>– Les infrastructures grises sont des structures construites, conçues et physiques.</a:t>
            </a:r>
            <a:endParaRPr lang="fr-FR" noProof="0" dirty="0">
              <a:ea typeface="Roboto"/>
              <a:cs typeface="Roboto"/>
            </a:endParaRPr>
          </a:p>
          <a:p>
            <a:pPr marL="342900" indent="-342900">
              <a:buClr>
                <a:schemeClr val="accent1"/>
              </a:buClr>
              <a:buSzPct val="65000"/>
              <a:buFont typeface="Wingdings" panose="05000000000000000000" pitchFamily="2" charset="2"/>
            </a:pPr>
            <a:r>
              <a:rPr lang="fr-FR" noProof="0" dirty="0">
                <a:ea typeface="Roboto"/>
                <a:cs typeface="Roboto"/>
              </a:rPr>
              <a:t>	</a:t>
            </a:r>
          </a:p>
          <a:p>
            <a:pPr marL="342900" indent="-342900">
              <a:buClr>
                <a:schemeClr val="accent1"/>
              </a:buClr>
              <a:buSzPct val="65000"/>
              <a:buFont typeface="Wingdings" panose="05000000000000000000" pitchFamily="2" charset="2"/>
            </a:pPr>
            <a:r>
              <a:rPr lang="fr-FR" noProof="0" dirty="0">
                <a:ea typeface="Roboto"/>
                <a:cs typeface="Roboto"/>
              </a:rPr>
              <a:t>	</a:t>
            </a:r>
            <a:r>
              <a:rPr lang="fr-FR" noProof="0" dirty="0"/>
              <a:t>Souvent réalisées en béton ou en d’autres matériaux durables.</a:t>
            </a:r>
          </a:p>
        </p:txBody>
      </p:sp>
      <p:sp>
        <p:nvSpPr>
          <p:cNvPr id="5" name="TextBox 4">
            <a:extLst>
              <a:ext uri="{FF2B5EF4-FFF2-40B4-BE49-F238E27FC236}">
                <a16:creationId xmlns:a16="http://schemas.microsoft.com/office/drawing/2014/main" id="{E9D20404-7D08-8027-7C72-2667EA112458}"/>
              </a:ext>
            </a:extLst>
          </p:cNvPr>
          <p:cNvSpPr txBox="1"/>
          <p:nvPr/>
        </p:nvSpPr>
        <p:spPr>
          <a:xfrm>
            <a:off x="1593567" y="3307390"/>
            <a:ext cx="3795859"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b="1" noProof="0" dirty="0">
                <a:solidFill>
                  <a:schemeClr val="accent1"/>
                </a:solidFill>
              </a:rPr>
              <a:t>Infrastructures bleues</a:t>
            </a:r>
            <a:r>
              <a:rPr lang="fr-FR" noProof="0" dirty="0">
                <a:solidFill>
                  <a:schemeClr val="accent1"/>
                </a:solidFill>
              </a:rPr>
              <a:t> </a:t>
            </a:r>
            <a:r>
              <a:rPr lang="fr-FR" noProof="0" dirty="0"/>
              <a:t>– Les infrastructures bleues se caractérisent également par des systèmes biophysiques bien fonctionnels, mais principalement liés à l’eau.</a:t>
            </a:r>
          </a:p>
          <a:p>
            <a:pPr marL="342900" indent="-342900">
              <a:buClr>
                <a:schemeClr val="accent1"/>
              </a:buClr>
              <a:buSzPct val="65000"/>
              <a:buFont typeface="Wingdings" panose="05000000000000000000" pitchFamily="2" charset="2"/>
            </a:pPr>
            <a:endParaRPr lang="fr-FR" noProof="0" dirty="0">
              <a:ea typeface="Roboto"/>
              <a:cs typeface="Roboto"/>
            </a:endParaRPr>
          </a:p>
          <a:p>
            <a:pPr marL="342900" indent="-342900">
              <a:buClr>
                <a:schemeClr val="accent1"/>
              </a:buClr>
              <a:buSzPct val="65000"/>
              <a:buFont typeface="Wingdings" panose="05000000000000000000" pitchFamily="2" charset="2"/>
            </a:pPr>
            <a:r>
              <a:rPr lang="fr-FR" noProof="0" dirty="0">
                <a:ea typeface="Roboto"/>
                <a:cs typeface="Roboto"/>
              </a:rPr>
              <a:t>	</a:t>
            </a:r>
            <a:r>
              <a:rPr lang="fr-FR" noProof="0" dirty="0"/>
              <a:t>Cela inclut les masses d’eau telles que les étangs, zones humides, rivières, lacs et cours d’eau, ainsi que les estuaires, mers et océans.</a:t>
            </a:r>
          </a:p>
        </p:txBody>
      </p:sp>
      <p:sp>
        <p:nvSpPr>
          <p:cNvPr id="6" name="TextBox 5">
            <a:extLst>
              <a:ext uri="{FF2B5EF4-FFF2-40B4-BE49-F238E27FC236}">
                <a16:creationId xmlns:a16="http://schemas.microsoft.com/office/drawing/2014/main" id="{35340DC9-58F9-C4D0-02B3-2CC98188E254}"/>
              </a:ext>
            </a:extLst>
          </p:cNvPr>
          <p:cNvSpPr txBox="1"/>
          <p:nvPr/>
        </p:nvSpPr>
        <p:spPr>
          <a:xfrm>
            <a:off x="7166528" y="836336"/>
            <a:ext cx="4188643" cy="56323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cs typeface="Segoe UI"/>
              </a:rPr>
              <a:t>​</a:t>
            </a:r>
          </a:p>
          <a:p>
            <a:pPr marL="342900" indent="-342900">
              <a:buClr>
                <a:schemeClr val="accent1"/>
              </a:buClr>
              <a:buSzPct val="65000"/>
              <a:buFont typeface="Wingdings" panose="05000000000000000000" pitchFamily="2" charset="2"/>
            </a:pPr>
            <a:r>
              <a:rPr lang="fr-FR" b="1" noProof="0" dirty="0">
                <a:solidFill>
                  <a:srgbClr val="00B050"/>
                </a:solidFill>
              </a:rPr>
              <a:t>Infrastructures vertes</a:t>
            </a:r>
            <a:r>
              <a:rPr lang="fr-FR" noProof="0" dirty="0">
                <a:solidFill>
                  <a:srgbClr val="00B050"/>
                </a:solidFill>
              </a:rPr>
              <a:t> </a:t>
            </a:r>
            <a:r>
              <a:rPr lang="fr-FR" noProof="0" dirty="0"/>
              <a:t>– Les infrastructures vertes reposent sur des systèmes biophysiques sains et fonctionnels, principalement liés aux espaces verts, soutenant la biodiversité et les processus écologiques naturels, pouvant nécessiter une gestion ou une restauration.</a:t>
            </a:r>
          </a:p>
          <a:p>
            <a:pPr marL="342900" indent="-342900">
              <a:buClr>
                <a:schemeClr val="accent1"/>
              </a:buClr>
              <a:buSzPct val="65000"/>
              <a:buFont typeface="Wingdings" panose="05000000000000000000" pitchFamily="2" charset="2"/>
            </a:pPr>
            <a:endParaRPr lang="fr-FR" noProof="0" dirty="0">
              <a:cs typeface="Segoe UI"/>
            </a:endParaRPr>
          </a:p>
          <a:p>
            <a:pPr marL="342900" indent="-342900">
              <a:buClr>
                <a:schemeClr val="accent1"/>
              </a:buClr>
              <a:buSzPct val="65000"/>
              <a:buFont typeface="Wingdings" panose="05000000000000000000" pitchFamily="2" charset="2"/>
            </a:pPr>
            <a:r>
              <a:rPr lang="fr-FR" noProof="0" dirty="0">
                <a:cs typeface="Segoe UI"/>
              </a:rPr>
              <a:t>	</a:t>
            </a:r>
            <a:r>
              <a:rPr lang="fr-FR" noProof="0" dirty="0"/>
              <a:t>Elles se manifestent par des récifs d’huîtres en bonne santé, des marais salés côtiers, des mangroves, des récifs coralliens, des herbiers marins, des plages et dunes de sable en zones côtières, ainsi que par des forêts, parcs, arbres d’alignement et prairies à l’intérieur des terres.</a:t>
            </a:r>
            <a:endParaRPr lang="fr-FR" noProof="0" dirty="0">
              <a:ea typeface="Roboto"/>
              <a:cs typeface="Segoe UI"/>
            </a:endParaRPr>
          </a:p>
        </p:txBody>
      </p:sp>
      <p:pic>
        <p:nvPicPr>
          <p:cNvPr id="7" name="Graphic 7" descr="Leaf with solid fill">
            <a:extLst>
              <a:ext uri="{FF2B5EF4-FFF2-40B4-BE49-F238E27FC236}">
                <a16:creationId xmlns:a16="http://schemas.microsoft.com/office/drawing/2014/main" id="{995C3580-4FD9-E33A-5655-DF2C4D57A7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195568" y="1039796"/>
            <a:ext cx="914400" cy="914400"/>
          </a:xfrm>
          <a:prstGeom prst="rect">
            <a:avLst/>
          </a:prstGeom>
        </p:spPr>
      </p:pic>
      <p:pic>
        <p:nvPicPr>
          <p:cNvPr id="8" name="Graphic 8" descr="Wave with solid fill">
            <a:extLst>
              <a:ext uri="{FF2B5EF4-FFF2-40B4-BE49-F238E27FC236}">
                <a16:creationId xmlns:a16="http://schemas.microsoft.com/office/drawing/2014/main" id="{FC93E8B6-98E1-2EFA-B5AC-3976FE5497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2606" y="3149490"/>
            <a:ext cx="914400" cy="914400"/>
          </a:xfrm>
          <a:prstGeom prst="rect">
            <a:avLst/>
          </a:prstGeom>
        </p:spPr>
      </p:pic>
      <p:pic>
        <p:nvPicPr>
          <p:cNvPr id="9" name="Graphic 9" descr="House with solid fill">
            <a:extLst>
              <a:ext uri="{FF2B5EF4-FFF2-40B4-BE49-F238E27FC236}">
                <a16:creationId xmlns:a16="http://schemas.microsoft.com/office/drawing/2014/main" id="{D8C5A315-BFAB-65D2-E61A-8242F578B87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177" y="1043629"/>
            <a:ext cx="914400" cy="914400"/>
          </a:xfrm>
          <a:prstGeom prst="rect">
            <a:avLst/>
          </a:prstGeom>
        </p:spPr>
      </p:pic>
    </p:spTree>
    <p:extLst>
      <p:ext uri="{BB962C8B-B14F-4D97-AF65-F5344CB8AC3E}">
        <p14:creationId xmlns:p14="http://schemas.microsoft.com/office/powerpoint/2010/main" val="284012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noProof="0" dirty="0"/>
              <a:t>Une approche différente… Les Solutions Fondées sur la Nature (</a:t>
            </a:r>
            <a:r>
              <a:rPr lang="fr-FR" noProof="0" dirty="0" err="1"/>
              <a:t>SfN</a:t>
            </a:r>
            <a:r>
              <a:rPr lang="fr-FR" noProof="0" dirty="0"/>
              <a:t>)</a:t>
            </a:r>
          </a:p>
        </p:txBody>
      </p:sp>
      <p:pic>
        <p:nvPicPr>
          <p:cNvPr id="4" name="Picture 2">
            <a:extLst>
              <a:ext uri="{FF2B5EF4-FFF2-40B4-BE49-F238E27FC236}">
                <a16:creationId xmlns:a16="http://schemas.microsoft.com/office/drawing/2014/main" id="{535CAC47-62BE-28A7-8989-FBFB39BD2A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0" t="11258" r="1685" b="10775"/>
          <a:stretch/>
        </p:blipFill>
        <p:spPr bwMode="auto">
          <a:xfrm>
            <a:off x="201581" y="1036095"/>
            <a:ext cx="11788838" cy="52142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93E690B-3FA3-D413-8DD9-9CC74935FB59}"/>
              </a:ext>
            </a:extLst>
          </p:cNvPr>
          <p:cNvSpPr/>
          <p:nvPr/>
        </p:nvSpPr>
        <p:spPr>
          <a:xfrm>
            <a:off x="2610853" y="2406316"/>
            <a:ext cx="6436894" cy="3994484"/>
          </a:xfrm>
          <a:prstGeom prst="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6" name="TextBox 5">
            <a:extLst>
              <a:ext uri="{FF2B5EF4-FFF2-40B4-BE49-F238E27FC236}">
                <a16:creationId xmlns:a16="http://schemas.microsoft.com/office/drawing/2014/main" id="{ACEAA2AC-8DE2-8061-CCBD-2A74A3CF5B3C}"/>
              </a:ext>
            </a:extLst>
          </p:cNvPr>
          <p:cNvSpPr txBox="1"/>
          <p:nvPr/>
        </p:nvSpPr>
        <p:spPr>
          <a:xfrm>
            <a:off x="3360144" y="6642556"/>
            <a:ext cx="8831855" cy="215444"/>
          </a:xfrm>
          <a:prstGeom prst="rect">
            <a:avLst/>
          </a:prstGeom>
          <a:noFill/>
        </p:spPr>
        <p:txBody>
          <a:bodyPr wrap="square">
            <a:spAutoFit/>
          </a:bodyPr>
          <a:lstStyle/>
          <a:p>
            <a:r>
              <a:rPr lang="fr-FR" sz="800" i="1" noProof="0" dirty="0" err="1">
                <a:solidFill>
                  <a:schemeClr val="accent1"/>
                </a:solidFill>
              </a:rPr>
              <a:t>Naylor</a:t>
            </a:r>
            <a:r>
              <a:rPr lang="fr-FR" sz="800" i="1" noProof="0" dirty="0">
                <a:solidFill>
                  <a:schemeClr val="accent1"/>
                </a:solidFill>
              </a:rPr>
              <a:t>, LA.,! Kippen, H,! </a:t>
            </a:r>
            <a:r>
              <a:rPr lang="fr-FR" sz="800" i="1" noProof="0" dirty="0" err="1">
                <a:solidFill>
                  <a:schemeClr val="accent1"/>
                </a:solidFill>
              </a:rPr>
              <a:t>Coombes</a:t>
            </a:r>
            <a:r>
              <a:rPr lang="fr-FR" sz="800" i="1" noProof="0" dirty="0">
                <a:solidFill>
                  <a:schemeClr val="accent1"/>
                </a:solidFill>
              </a:rPr>
              <a:t>, MA., et al. (2017). </a:t>
            </a:r>
            <a:r>
              <a:rPr lang="fr-FR" sz="800" i="1" noProof="0" dirty="0" err="1">
                <a:solidFill>
                  <a:schemeClr val="accent1"/>
                </a:solidFill>
              </a:rPr>
              <a:t>Greening</a:t>
            </a:r>
            <a:r>
              <a:rPr lang="fr-FR" sz="800" i="1" noProof="0" dirty="0">
                <a:solidFill>
                  <a:schemeClr val="accent1"/>
                </a:solidFill>
              </a:rPr>
              <a:t> the Grey! a </a:t>
            </a:r>
            <a:r>
              <a:rPr lang="fr-FR" sz="800" i="1" noProof="0" dirty="0" err="1">
                <a:solidFill>
                  <a:schemeClr val="accent1"/>
                </a:solidFill>
              </a:rPr>
              <a:t>framework</a:t>
            </a:r>
            <a:r>
              <a:rPr lang="fr-FR" sz="800" i="1" noProof="0" dirty="0">
                <a:solidFill>
                  <a:schemeClr val="accent1"/>
                </a:solidFill>
              </a:rPr>
              <a:t> for </a:t>
            </a:r>
            <a:r>
              <a:rPr lang="fr-FR" sz="800" i="1" noProof="0" dirty="0" err="1">
                <a:solidFill>
                  <a:schemeClr val="accent1"/>
                </a:solidFill>
              </a:rPr>
              <a:t>integrated</a:t>
            </a:r>
            <a:r>
              <a:rPr lang="fr-FR" sz="800" i="1" noProof="0" dirty="0">
                <a:solidFill>
                  <a:schemeClr val="accent1"/>
                </a:solidFill>
              </a:rPr>
              <a:t> green </a:t>
            </a:r>
            <a:r>
              <a:rPr lang="fr-FR" sz="800" i="1" noProof="0" dirty="0" err="1">
                <a:solidFill>
                  <a:schemeClr val="accent1"/>
                </a:solidFill>
              </a:rPr>
              <a:t>grey</a:t>
            </a:r>
            <a:r>
              <a:rPr lang="fr-FR" sz="800" i="1" noProof="0" dirty="0">
                <a:solidFill>
                  <a:schemeClr val="accent1"/>
                </a:solidFill>
              </a:rPr>
              <a:t> infrastructure (IGGI).</a:t>
            </a:r>
            <a:r>
              <a:rPr lang="fr-FR" sz="800" i="1" noProof="0" dirty="0" err="1">
                <a:solidFill>
                  <a:schemeClr val="accent1"/>
                </a:solidFill>
              </a:rPr>
              <a:t>University</a:t>
            </a:r>
            <a:r>
              <a:rPr lang="fr-FR" sz="800" i="1" noProof="0" dirty="0">
                <a:solidFill>
                  <a:schemeClr val="accent1"/>
                </a:solidFill>
              </a:rPr>
              <a:t> of Glasgow report. URL: http://</a:t>
            </a:r>
            <a:r>
              <a:rPr lang="fr-FR" sz="800" i="1" noProof="0" dirty="0" err="1">
                <a:solidFill>
                  <a:schemeClr val="accent1"/>
                </a:solidFill>
              </a:rPr>
              <a:t>eprints.gla.ac.uk</a:t>
            </a:r>
            <a:r>
              <a:rPr lang="fr-FR" sz="800" i="1" noProof="0" dirty="0">
                <a:solidFill>
                  <a:schemeClr val="accent1"/>
                </a:solidFill>
              </a:rPr>
              <a:t>/150672/</a:t>
            </a:r>
          </a:p>
        </p:txBody>
      </p:sp>
      <p:sp>
        <p:nvSpPr>
          <p:cNvPr id="5" name="Rectangle 4">
            <a:extLst>
              <a:ext uri="{FF2B5EF4-FFF2-40B4-BE49-F238E27FC236}">
                <a16:creationId xmlns:a16="http://schemas.microsoft.com/office/drawing/2014/main" id="{91AE70D1-965D-F542-8AC2-538D63D1A3B0}"/>
              </a:ext>
            </a:extLst>
          </p:cNvPr>
          <p:cNvSpPr/>
          <p:nvPr/>
        </p:nvSpPr>
        <p:spPr>
          <a:xfrm>
            <a:off x="432486" y="3286897"/>
            <a:ext cx="2063579" cy="1186249"/>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Projet construit avec peu ou pas de considération écologique</a:t>
            </a:r>
          </a:p>
        </p:txBody>
      </p:sp>
      <p:sp>
        <p:nvSpPr>
          <p:cNvPr id="7" name="Rectangle 6">
            <a:extLst>
              <a:ext uri="{FF2B5EF4-FFF2-40B4-BE49-F238E27FC236}">
                <a16:creationId xmlns:a16="http://schemas.microsoft.com/office/drawing/2014/main" id="{05AE7321-4408-4C49-B247-AD85045C8515}"/>
              </a:ext>
            </a:extLst>
          </p:cNvPr>
          <p:cNvSpPr/>
          <p:nvPr/>
        </p:nvSpPr>
        <p:spPr>
          <a:xfrm>
            <a:off x="2726970" y="3217309"/>
            <a:ext cx="1795603"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Infrastructure grise intégrant des éléments d’habitat vert par conception ou rétrofit</a:t>
            </a:r>
          </a:p>
        </p:txBody>
      </p:sp>
      <p:sp>
        <p:nvSpPr>
          <p:cNvPr id="8" name="Rectangle 7">
            <a:extLst>
              <a:ext uri="{FF2B5EF4-FFF2-40B4-BE49-F238E27FC236}">
                <a16:creationId xmlns:a16="http://schemas.microsoft.com/office/drawing/2014/main" id="{4D2DA993-C3FD-EA4A-87E5-6EFCBD7F1CB5}"/>
              </a:ext>
            </a:extLst>
          </p:cNvPr>
          <p:cNvSpPr/>
          <p:nvPr/>
        </p:nvSpPr>
        <p:spPr>
          <a:xfrm>
            <a:off x="7005739" y="3274540"/>
            <a:ext cx="1891126"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Schéma initié par l’homme puis dépendant des processus naturels (p. ex. restauration dunaire, ‘Sand </a:t>
            </a:r>
            <a:r>
              <a:rPr lang="fr-FR" sz="1600" noProof="0" dirty="0" err="1">
                <a:solidFill>
                  <a:schemeClr val="tx1"/>
                </a:solidFill>
              </a:rPr>
              <a:t>Motor</a:t>
            </a:r>
            <a:r>
              <a:rPr lang="fr-FR" sz="1600" noProof="0" dirty="0">
                <a:solidFill>
                  <a:schemeClr val="tx1"/>
                </a:solidFill>
              </a:rPr>
              <a:t>’)</a:t>
            </a:r>
          </a:p>
        </p:txBody>
      </p:sp>
      <p:sp>
        <p:nvSpPr>
          <p:cNvPr id="9" name="Rectangle 8">
            <a:extLst>
              <a:ext uri="{FF2B5EF4-FFF2-40B4-BE49-F238E27FC236}">
                <a16:creationId xmlns:a16="http://schemas.microsoft.com/office/drawing/2014/main" id="{FDB7E57A-0529-3A40-9474-FE8705DE69AD}"/>
              </a:ext>
            </a:extLst>
          </p:cNvPr>
          <p:cNvSpPr/>
          <p:nvPr/>
        </p:nvSpPr>
        <p:spPr>
          <a:xfrm>
            <a:off x="4822347" y="3274540"/>
            <a:ext cx="2013906"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Génie civil traditionnel précédé d’un ouvrage naturel (p. ex. marais salé devant une palplanche)</a:t>
            </a:r>
          </a:p>
        </p:txBody>
      </p:sp>
      <p:sp>
        <p:nvSpPr>
          <p:cNvPr id="10" name="Rectangle 9">
            <a:extLst>
              <a:ext uri="{FF2B5EF4-FFF2-40B4-BE49-F238E27FC236}">
                <a16:creationId xmlns:a16="http://schemas.microsoft.com/office/drawing/2014/main" id="{F45EDF95-0F36-AB44-AF6A-8489A70D5C4E}"/>
              </a:ext>
            </a:extLst>
          </p:cNvPr>
          <p:cNvSpPr/>
          <p:nvPr/>
        </p:nvSpPr>
        <p:spPr>
          <a:xfrm>
            <a:off x="876642" y="1426885"/>
            <a:ext cx="997465" cy="489741"/>
          </a:xfrm>
          <a:prstGeom prst="rect">
            <a:avLst/>
          </a:prstGeom>
          <a:solidFill>
            <a:srgbClr val="575656"/>
          </a:solidFill>
          <a:ln>
            <a:solidFill>
              <a:srgbClr val="57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noProof="0" dirty="0">
                <a:solidFill>
                  <a:schemeClr val="bg1"/>
                </a:solidFill>
              </a:rPr>
              <a:t>Gris</a:t>
            </a:r>
          </a:p>
        </p:txBody>
      </p:sp>
      <p:sp>
        <p:nvSpPr>
          <p:cNvPr id="11" name="Rectangle 10">
            <a:extLst>
              <a:ext uri="{FF2B5EF4-FFF2-40B4-BE49-F238E27FC236}">
                <a16:creationId xmlns:a16="http://schemas.microsoft.com/office/drawing/2014/main" id="{81A28A47-1AAA-7441-8832-AE52D769CB9F}"/>
              </a:ext>
            </a:extLst>
          </p:cNvPr>
          <p:cNvSpPr/>
          <p:nvPr/>
        </p:nvSpPr>
        <p:spPr>
          <a:xfrm>
            <a:off x="9162535" y="3268109"/>
            <a:ext cx="2096706" cy="1557891"/>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Habitat naturel (p. ex. mangrove, marais salé, dunes, côtes rocheuses, etc.)</a:t>
            </a:r>
          </a:p>
        </p:txBody>
      </p:sp>
      <p:sp>
        <p:nvSpPr>
          <p:cNvPr id="12" name="Rectangle 11">
            <a:extLst>
              <a:ext uri="{FF2B5EF4-FFF2-40B4-BE49-F238E27FC236}">
                <a16:creationId xmlns:a16="http://schemas.microsoft.com/office/drawing/2014/main" id="{FC292E34-9F49-854E-9DE9-3AD7BF22FFB3}"/>
              </a:ext>
            </a:extLst>
          </p:cNvPr>
          <p:cNvSpPr/>
          <p:nvPr/>
        </p:nvSpPr>
        <p:spPr>
          <a:xfrm>
            <a:off x="465093" y="1908265"/>
            <a:ext cx="2526614" cy="367286"/>
          </a:xfrm>
          <a:prstGeom prst="rect">
            <a:avLst/>
          </a:prstGeom>
          <a:solidFill>
            <a:srgbClr val="575656"/>
          </a:solidFill>
          <a:ln>
            <a:solidFill>
              <a:srgbClr val="57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t>Génie civil traditionnel </a:t>
            </a:r>
            <a:endParaRPr lang="fr-FR" sz="1600" b="1" noProof="0" dirty="0">
              <a:solidFill>
                <a:schemeClr val="bg1"/>
              </a:solidFill>
            </a:endParaRPr>
          </a:p>
        </p:txBody>
      </p:sp>
      <p:sp>
        <p:nvSpPr>
          <p:cNvPr id="13" name="Rectangle 12">
            <a:extLst>
              <a:ext uri="{FF2B5EF4-FFF2-40B4-BE49-F238E27FC236}">
                <a16:creationId xmlns:a16="http://schemas.microsoft.com/office/drawing/2014/main" id="{EAEF3B22-4436-1E4A-A694-D67C13D5A5B6}"/>
              </a:ext>
            </a:extLst>
          </p:cNvPr>
          <p:cNvSpPr/>
          <p:nvPr/>
        </p:nvSpPr>
        <p:spPr>
          <a:xfrm>
            <a:off x="3559040" y="1920553"/>
            <a:ext cx="1444760" cy="354998"/>
          </a:xfrm>
          <a:prstGeom prst="rect">
            <a:avLst/>
          </a:prstGeom>
          <a:solidFill>
            <a:srgbClr val="466748"/>
          </a:solidFill>
          <a:ln>
            <a:solidFill>
              <a:srgbClr val="4667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t>Vert-Gris</a:t>
            </a:r>
            <a:endParaRPr lang="fr-FR" sz="1600" b="1" noProof="0" dirty="0">
              <a:solidFill>
                <a:schemeClr val="bg1"/>
              </a:solidFill>
            </a:endParaRPr>
          </a:p>
        </p:txBody>
      </p:sp>
      <p:sp>
        <p:nvSpPr>
          <p:cNvPr id="14" name="Rectangle 13">
            <a:extLst>
              <a:ext uri="{FF2B5EF4-FFF2-40B4-BE49-F238E27FC236}">
                <a16:creationId xmlns:a16="http://schemas.microsoft.com/office/drawing/2014/main" id="{A48F5FBD-095D-6247-AC3D-1480C58103A9}"/>
              </a:ext>
            </a:extLst>
          </p:cNvPr>
          <p:cNvSpPr/>
          <p:nvPr/>
        </p:nvSpPr>
        <p:spPr>
          <a:xfrm>
            <a:off x="5829300" y="1930440"/>
            <a:ext cx="1444760" cy="354998"/>
          </a:xfrm>
          <a:prstGeom prst="rect">
            <a:avLst/>
          </a:prstGeom>
          <a:solidFill>
            <a:srgbClr val="68934F"/>
          </a:solidFill>
          <a:ln>
            <a:solidFill>
              <a:srgbClr val="689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Hybride</a:t>
            </a:r>
          </a:p>
        </p:txBody>
      </p:sp>
      <p:sp>
        <p:nvSpPr>
          <p:cNvPr id="15" name="Rectangle 14">
            <a:extLst>
              <a:ext uri="{FF2B5EF4-FFF2-40B4-BE49-F238E27FC236}">
                <a16:creationId xmlns:a16="http://schemas.microsoft.com/office/drawing/2014/main" id="{F5F36B29-183F-824A-887E-0B3D632F402F}"/>
              </a:ext>
            </a:extLst>
          </p:cNvPr>
          <p:cNvSpPr/>
          <p:nvPr/>
        </p:nvSpPr>
        <p:spPr>
          <a:xfrm>
            <a:off x="7602986" y="1904629"/>
            <a:ext cx="1972814" cy="354998"/>
          </a:xfrm>
          <a:prstGeom prst="rect">
            <a:avLst/>
          </a:prstGeom>
          <a:solidFill>
            <a:srgbClr val="8DA15D"/>
          </a:solidFill>
          <a:ln>
            <a:solidFill>
              <a:srgbClr val="8DA1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Rétablissement accéléré</a:t>
            </a:r>
          </a:p>
        </p:txBody>
      </p:sp>
      <p:sp>
        <p:nvSpPr>
          <p:cNvPr id="16" name="Rectangle 15">
            <a:extLst>
              <a:ext uri="{FF2B5EF4-FFF2-40B4-BE49-F238E27FC236}">
                <a16:creationId xmlns:a16="http://schemas.microsoft.com/office/drawing/2014/main" id="{69C5D21B-2BBA-AA47-9808-D316A0C2CD62}"/>
              </a:ext>
            </a:extLst>
          </p:cNvPr>
          <p:cNvSpPr/>
          <p:nvPr/>
        </p:nvSpPr>
        <p:spPr>
          <a:xfrm>
            <a:off x="9873246" y="1942358"/>
            <a:ext cx="1582154" cy="333193"/>
          </a:xfrm>
          <a:prstGeom prst="rect">
            <a:avLst/>
          </a:prstGeom>
          <a:solidFill>
            <a:srgbClr val="C1CA9A"/>
          </a:solidFill>
          <a:ln>
            <a:solidFill>
              <a:srgbClr val="C1C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Naturel</a:t>
            </a:r>
          </a:p>
        </p:txBody>
      </p:sp>
      <p:sp>
        <p:nvSpPr>
          <p:cNvPr id="17" name="Rectangle 16">
            <a:extLst>
              <a:ext uri="{FF2B5EF4-FFF2-40B4-BE49-F238E27FC236}">
                <a16:creationId xmlns:a16="http://schemas.microsoft.com/office/drawing/2014/main" id="{CCC275C7-6F91-684E-8E63-E5301BE65D25}"/>
              </a:ext>
            </a:extLst>
          </p:cNvPr>
          <p:cNvSpPr/>
          <p:nvPr/>
        </p:nvSpPr>
        <p:spPr>
          <a:xfrm>
            <a:off x="9508999" y="1436517"/>
            <a:ext cx="1750241" cy="407264"/>
          </a:xfrm>
          <a:prstGeom prst="rect">
            <a:avLst/>
          </a:prstGeom>
          <a:solidFill>
            <a:srgbClr val="C1CA9A"/>
          </a:solidFill>
          <a:ln>
            <a:solidFill>
              <a:srgbClr val="C1C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tx1"/>
                </a:solidFill>
              </a:rPr>
              <a:t>Naturel/ Vert</a:t>
            </a:r>
          </a:p>
        </p:txBody>
      </p:sp>
      <p:sp>
        <p:nvSpPr>
          <p:cNvPr id="19" name="Parallelogram 18">
            <a:extLst>
              <a:ext uri="{FF2B5EF4-FFF2-40B4-BE49-F238E27FC236}">
                <a16:creationId xmlns:a16="http://schemas.microsoft.com/office/drawing/2014/main" id="{20E9004C-F674-6A4D-94C3-F9B1B2956C9C}"/>
              </a:ext>
            </a:extLst>
          </p:cNvPr>
          <p:cNvSpPr/>
          <p:nvPr/>
        </p:nvSpPr>
        <p:spPr>
          <a:xfrm flipH="1">
            <a:off x="6980339" y="1363971"/>
            <a:ext cx="2236302" cy="489740"/>
          </a:xfrm>
          <a:prstGeom prst="parallelogram">
            <a:avLst>
              <a:gd name="adj" fmla="val 84644"/>
            </a:avLst>
          </a:prstGeom>
          <a:solidFill>
            <a:srgbClr val="8DA15D"/>
          </a:solidFill>
          <a:ln>
            <a:solidFill>
              <a:srgbClr val="8DA1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0" name="Parallelogram 19">
            <a:extLst>
              <a:ext uri="{FF2B5EF4-FFF2-40B4-BE49-F238E27FC236}">
                <a16:creationId xmlns:a16="http://schemas.microsoft.com/office/drawing/2014/main" id="{84376561-885C-D146-85FA-F91667F21B0C}"/>
              </a:ext>
            </a:extLst>
          </p:cNvPr>
          <p:cNvSpPr/>
          <p:nvPr/>
        </p:nvSpPr>
        <p:spPr>
          <a:xfrm flipH="1">
            <a:off x="4854608" y="1389430"/>
            <a:ext cx="2618756" cy="552928"/>
          </a:xfrm>
          <a:prstGeom prst="parallelogram">
            <a:avLst>
              <a:gd name="adj" fmla="val 84644"/>
            </a:avLst>
          </a:prstGeom>
          <a:solidFill>
            <a:srgbClr val="68934F"/>
          </a:solidFill>
          <a:ln>
            <a:solidFill>
              <a:srgbClr val="689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1" name="Parallelogram 20">
            <a:extLst>
              <a:ext uri="{FF2B5EF4-FFF2-40B4-BE49-F238E27FC236}">
                <a16:creationId xmlns:a16="http://schemas.microsoft.com/office/drawing/2014/main" id="{9407FFF3-6F77-9F4E-953B-FF8B6A9B5405}"/>
              </a:ext>
            </a:extLst>
          </p:cNvPr>
          <p:cNvSpPr/>
          <p:nvPr/>
        </p:nvSpPr>
        <p:spPr>
          <a:xfrm flipH="1">
            <a:off x="2664939" y="1351285"/>
            <a:ext cx="2618756" cy="552928"/>
          </a:xfrm>
          <a:prstGeom prst="parallelogram">
            <a:avLst>
              <a:gd name="adj" fmla="val 84644"/>
            </a:avLst>
          </a:prstGeom>
          <a:solidFill>
            <a:srgbClr val="466748"/>
          </a:solidFill>
          <a:ln>
            <a:solidFill>
              <a:srgbClr val="4667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2" name="Rectangle 21">
            <a:extLst>
              <a:ext uri="{FF2B5EF4-FFF2-40B4-BE49-F238E27FC236}">
                <a16:creationId xmlns:a16="http://schemas.microsoft.com/office/drawing/2014/main" id="{E49C3BEC-9B30-E346-8DF2-2232EFCC75D6}"/>
              </a:ext>
            </a:extLst>
          </p:cNvPr>
          <p:cNvSpPr/>
          <p:nvPr/>
        </p:nvSpPr>
        <p:spPr>
          <a:xfrm>
            <a:off x="3794490" y="1373157"/>
            <a:ext cx="5059356" cy="460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Fondées sur la Nature / Hybrides Vert-Gris</a:t>
            </a:r>
          </a:p>
        </p:txBody>
      </p:sp>
      <p:sp>
        <p:nvSpPr>
          <p:cNvPr id="23" name="Rectangle 22">
            <a:extLst>
              <a:ext uri="{FF2B5EF4-FFF2-40B4-BE49-F238E27FC236}">
                <a16:creationId xmlns:a16="http://schemas.microsoft.com/office/drawing/2014/main" id="{C0B7677F-03D9-C54B-BE58-B9226358D20A}"/>
              </a:ext>
            </a:extLst>
          </p:cNvPr>
          <p:cNvSpPr/>
          <p:nvPr/>
        </p:nvSpPr>
        <p:spPr>
          <a:xfrm>
            <a:off x="4353746" y="2523054"/>
            <a:ext cx="2855540" cy="2747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 Solution fondée sur la nature</a:t>
            </a:r>
            <a:endParaRPr lang="fr-FR" sz="1600" b="1" noProof="0" dirty="0">
              <a:solidFill>
                <a:schemeClr val="tx1"/>
              </a:solidFill>
            </a:endParaRPr>
          </a:p>
        </p:txBody>
      </p:sp>
      <p:sp>
        <p:nvSpPr>
          <p:cNvPr id="24" name="Rectangle 23">
            <a:extLst>
              <a:ext uri="{FF2B5EF4-FFF2-40B4-BE49-F238E27FC236}">
                <a16:creationId xmlns:a16="http://schemas.microsoft.com/office/drawing/2014/main" id="{16FBFD07-7DE7-5944-B996-03589C4450D4}"/>
              </a:ext>
            </a:extLst>
          </p:cNvPr>
          <p:cNvSpPr/>
          <p:nvPr/>
        </p:nvSpPr>
        <p:spPr>
          <a:xfrm>
            <a:off x="878014" y="5235944"/>
            <a:ext cx="849186" cy="529855"/>
          </a:xfrm>
          <a:prstGeom prst="rect">
            <a:avLst/>
          </a:prstGeom>
          <a:solidFill>
            <a:srgbClr val="424142"/>
          </a:solidFill>
          <a:ln>
            <a:solidFill>
              <a:srgbClr val="4241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Mur de Mer</a:t>
            </a:r>
          </a:p>
        </p:txBody>
      </p:sp>
    </p:spTree>
    <p:extLst>
      <p:ext uri="{BB962C8B-B14F-4D97-AF65-F5344CB8AC3E}">
        <p14:creationId xmlns:p14="http://schemas.microsoft.com/office/powerpoint/2010/main" val="151435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23B1C-972C-BB90-0E73-B841254BE4EF}"/>
              </a:ext>
            </a:extLst>
          </p:cNvPr>
          <p:cNvSpPr>
            <a:spLocks noGrp="1"/>
          </p:cNvSpPr>
          <p:nvPr>
            <p:ph type="title"/>
          </p:nvPr>
        </p:nvSpPr>
        <p:spPr/>
        <p:txBody>
          <a:bodyPr/>
          <a:lstStyle/>
          <a:p>
            <a:r>
              <a:rPr lang="fr-FR" noProof="0" dirty="0"/>
              <a:t>Solutions Fondées sur la Nature (</a:t>
            </a:r>
            <a:r>
              <a:rPr lang="fr-FR" noProof="0" dirty="0" err="1"/>
              <a:t>SfN</a:t>
            </a:r>
            <a:r>
              <a:rPr lang="fr-FR" noProof="0" dirty="0"/>
              <a:t>)</a:t>
            </a:r>
          </a:p>
        </p:txBody>
      </p:sp>
      <p:sp>
        <p:nvSpPr>
          <p:cNvPr id="3" name="TextBox 2">
            <a:extLst>
              <a:ext uri="{FF2B5EF4-FFF2-40B4-BE49-F238E27FC236}">
                <a16:creationId xmlns:a16="http://schemas.microsoft.com/office/drawing/2014/main" id="{0EEADD5F-6F4E-1BCE-EC8D-87364C16C8DF}"/>
              </a:ext>
            </a:extLst>
          </p:cNvPr>
          <p:cNvSpPr txBox="1"/>
          <p:nvPr/>
        </p:nvSpPr>
        <p:spPr>
          <a:xfrm>
            <a:off x="1338605" y="961535"/>
            <a:ext cx="41886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cs typeface="Segoe UI"/>
              </a:rPr>
              <a:t>​</a:t>
            </a:r>
          </a:p>
        </p:txBody>
      </p:sp>
      <p:sp>
        <p:nvSpPr>
          <p:cNvPr id="5" name="TextBox 4">
            <a:extLst>
              <a:ext uri="{FF2B5EF4-FFF2-40B4-BE49-F238E27FC236}">
                <a16:creationId xmlns:a16="http://schemas.microsoft.com/office/drawing/2014/main" id="{CEF51A03-BF41-8C4C-23D8-45CACBB7D0F6}"/>
              </a:ext>
            </a:extLst>
          </p:cNvPr>
          <p:cNvSpPr txBox="1"/>
          <p:nvPr/>
        </p:nvSpPr>
        <p:spPr>
          <a:xfrm>
            <a:off x="596899" y="1271345"/>
            <a:ext cx="6467779" cy="3416320"/>
          </a:xfrm>
          <a:prstGeom prst="rect">
            <a:avLst/>
          </a:prstGeom>
          <a:noFill/>
        </p:spPr>
        <p:txBody>
          <a:bodyPr wrap="square">
            <a:spAutoFit/>
          </a:bodyPr>
          <a:lstStyle/>
          <a:p>
            <a:endParaRPr lang="fr-FR" noProof="0" dirty="0">
              <a:solidFill>
                <a:srgbClr val="00CEAA"/>
              </a:solidFill>
              <a:latin typeface="Roboto" panose="02000000000000000000" pitchFamily="2" charset="0"/>
              <a:ea typeface="Roboto" panose="02000000000000000000" pitchFamily="2" charset="0"/>
            </a:endParaRPr>
          </a:p>
          <a:p>
            <a:r>
              <a:rPr lang="fr-FR" b="1" noProof="0" dirty="0">
                <a:solidFill>
                  <a:schemeClr val="accent4"/>
                </a:solidFill>
              </a:rPr>
              <a:t>Les Solutions fondées sur la nature</a:t>
            </a:r>
            <a:r>
              <a:rPr lang="fr-FR" noProof="0" dirty="0">
                <a:solidFill>
                  <a:schemeClr val="accent4"/>
                </a:solidFill>
              </a:rPr>
              <a:t> </a:t>
            </a:r>
            <a:r>
              <a:rPr lang="fr-FR" noProof="0" dirty="0"/>
              <a:t>constituent une approche qui:</a:t>
            </a:r>
          </a:p>
          <a:p>
            <a:pPr marL="285750" indent="-285750">
              <a:buFont typeface="Arial" panose="020B0604020202020204" pitchFamily="34" charset="0"/>
              <a:buChar char="•"/>
            </a:pPr>
            <a:r>
              <a:rPr lang="fr-FR" noProof="0" dirty="0"/>
              <a:t>utilise la puissance des processus naturels</a:t>
            </a:r>
          </a:p>
          <a:p>
            <a:pPr marL="285750" indent="-285750">
              <a:buFont typeface="Arial" panose="020B0604020202020204" pitchFamily="34" charset="0"/>
              <a:buChar char="•"/>
            </a:pPr>
            <a:r>
              <a:rPr lang="fr-FR" noProof="0" dirty="0"/>
              <a:t>de manière innovante</a:t>
            </a:r>
          </a:p>
          <a:p>
            <a:pPr marL="285750" indent="-285750">
              <a:buFont typeface="Arial" panose="020B0604020202020204" pitchFamily="34" charset="0"/>
              <a:buChar char="•"/>
            </a:pPr>
            <a:r>
              <a:rPr lang="fr-FR" noProof="0" dirty="0"/>
              <a:t>pour relever les défis socio-écologiques</a:t>
            </a:r>
          </a:p>
          <a:p>
            <a:pPr marL="285750" indent="-285750">
              <a:buFont typeface="Arial" panose="020B0604020202020204" pitchFamily="34" charset="0"/>
              <a:buChar char="•"/>
            </a:pPr>
            <a:r>
              <a:rPr lang="fr-FR" noProof="0" dirty="0"/>
              <a:t>menant à des solutions résilientes et durables</a:t>
            </a:r>
          </a:p>
          <a:p>
            <a:pPr marL="285750" indent="-285750">
              <a:buFont typeface="Arial" panose="020B0604020202020204" pitchFamily="34" charset="0"/>
              <a:buChar char="•"/>
            </a:pPr>
            <a:r>
              <a:rPr lang="fr-FR" noProof="0" dirty="0"/>
              <a:t>qui sont plus adaptables aux changements de l’environnement.</a:t>
            </a:r>
          </a:p>
          <a:p>
            <a:pPr marL="285750" indent="-285750">
              <a:buFont typeface="Arial" panose="020B0604020202020204" pitchFamily="34" charset="0"/>
              <a:buChar char="•"/>
            </a:pPr>
            <a:endParaRPr lang="fr-FR" noProof="0" dirty="0"/>
          </a:p>
          <a:p>
            <a:r>
              <a:rPr lang="fr-FR" noProof="0" dirty="0"/>
              <a:t>Cela aboutit à des solutions intégrées profitant à la société, à la biodiversité et à l’économie.</a:t>
            </a:r>
          </a:p>
        </p:txBody>
      </p:sp>
      <p:pic>
        <p:nvPicPr>
          <p:cNvPr id="4" name="Picture 3">
            <a:extLst>
              <a:ext uri="{FF2B5EF4-FFF2-40B4-BE49-F238E27FC236}">
                <a16:creationId xmlns:a16="http://schemas.microsoft.com/office/drawing/2014/main" id="{78A30C86-6FDE-7467-699E-4B551505B47E}"/>
              </a:ext>
            </a:extLst>
          </p:cNvPr>
          <p:cNvPicPr>
            <a:picLocks noChangeAspect="1"/>
          </p:cNvPicPr>
          <p:nvPr/>
        </p:nvPicPr>
        <p:blipFill>
          <a:blip r:embed="rId3"/>
          <a:stretch>
            <a:fillRect/>
          </a:stretch>
        </p:blipFill>
        <p:spPr>
          <a:xfrm>
            <a:off x="7227518" y="961534"/>
            <a:ext cx="4974867" cy="5399389"/>
          </a:xfrm>
          <a:prstGeom prst="rect">
            <a:avLst/>
          </a:prstGeom>
        </p:spPr>
      </p:pic>
    </p:spTree>
    <p:extLst>
      <p:ext uri="{BB962C8B-B14F-4D97-AF65-F5344CB8AC3E}">
        <p14:creationId xmlns:p14="http://schemas.microsoft.com/office/powerpoint/2010/main" val="173656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23B1C-972C-BB90-0E73-B841254BE4EF}"/>
              </a:ext>
            </a:extLst>
          </p:cNvPr>
          <p:cNvSpPr>
            <a:spLocks noGrp="1"/>
          </p:cNvSpPr>
          <p:nvPr>
            <p:ph type="title"/>
          </p:nvPr>
        </p:nvSpPr>
        <p:spPr/>
        <p:txBody>
          <a:bodyPr/>
          <a:lstStyle/>
          <a:p>
            <a:r>
              <a:rPr lang="fr-FR" noProof="0" dirty="0"/>
              <a:t>Étapes de l’Approche Fondée sur la Nature</a:t>
            </a:r>
          </a:p>
        </p:txBody>
      </p:sp>
      <p:sp>
        <p:nvSpPr>
          <p:cNvPr id="3" name="TextBox 2">
            <a:extLst>
              <a:ext uri="{FF2B5EF4-FFF2-40B4-BE49-F238E27FC236}">
                <a16:creationId xmlns:a16="http://schemas.microsoft.com/office/drawing/2014/main" id="{0EEADD5F-6F4E-1BCE-EC8D-87364C16C8DF}"/>
              </a:ext>
            </a:extLst>
          </p:cNvPr>
          <p:cNvSpPr txBox="1"/>
          <p:nvPr/>
        </p:nvSpPr>
        <p:spPr>
          <a:xfrm>
            <a:off x="1338605" y="961535"/>
            <a:ext cx="41886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cs typeface="Segoe UI"/>
              </a:rPr>
              <a:t>​</a:t>
            </a:r>
          </a:p>
        </p:txBody>
      </p:sp>
      <p:sp>
        <p:nvSpPr>
          <p:cNvPr id="5" name="TextBox 4">
            <a:extLst>
              <a:ext uri="{FF2B5EF4-FFF2-40B4-BE49-F238E27FC236}">
                <a16:creationId xmlns:a16="http://schemas.microsoft.com/office/drawing/2014/main" id="{CEF51A03-BF41-8C4C-23D8-45CACBB7D0F6}"/>
              </a:ext>
            </a:extLst>
          </p:cNvPr>
          <p:cNvSpPr txBox="1"/>
          <p:nvPr/>
        </p:nvSpPr>
        <p:spPr>
          <a:xfrm>
            <a:off x="596899" y="998220"/>
            <a:ext cx="6467779" cy="5355312"/>
          </a:xfrm>
          <a:prstGeom prst="rect">
            <a:avLst/>
          </a:prstGeom>
          <a:noFill/>
        </p:spPr>
        <p:txBody>
          <a:bodyPr wrap="square">
            <a:spAutoFit/>
          </a:bodyPr>
          <a:lstStyle/>
          <a:p>
            <a:pPr marL="342900" indent="-342900">
              <a:buAutoNum type="arabicPeriod"/>
            </a:pPr>
            <a:r>
              <a:rPr lang="fr-FR" noProof="0" dirty="0"/>
              <a:t>Comprendre le système et ses défis (physiques, écologiques, sociétaux)</a:t>
            </a:r>
          </a:p>
          <a:p>
            <a:pPr marL="342900" indent="-342900">
              <a:buAutoNum type="arabicPeriod"/>
            </a:pPr>
            <a:r>
              <a:rPr lang="fr-FR" noProof="0" dirty="0"/>
              <a:t>Identifier des alternatives de conception apportant une valeur ajoutée/</a:t>
            </a:r>
            <a:r>
              <a:rPr lang="fr-FR" noProof="0" dirty="0" err="1"/>
              <a:t>co</a:t>
            </a:r>
            <a:r>
              <a:rPr lang="fr-FR" noProof="0" dirty="0"/>
              <a:t>-bénéfices pour la nature et les humains</a:t>
            </a:r>
          </a:p>
          <a:p>
            <a:pPr marL="342900" indent="-342900">
              <a:buAutoNum type="arabicPeriod"/>
            </a:pPr>
            <a:r>
              <a:rPr lang="fr-FR" noProof="0" dirty="0"/>
              <a:t>Évaluer les différentes alternatives et sélectionner la meilleure solution (intégrée)</a:t>
            </a:r>
          </a:p>
          <a:p>
            <a:pPr marL="342900" indent="-342900">
              <a:buAutoNum type="arabicPeriod"/>
            </a:pPr>
            <a:r>
              <a:rPr lang="fr-FR" noProof="0" dirty="0"/>
              <a:t>Affiner la solution</a:t>
            </a:r>
          </a:p>
          <a:p>
            <a:pPr marL="342900" indent="-342900">
              <a:buAutoNum type="arabicPeriod"/>
            </a:pPr>
            <a:r>
              <a:rPr lang="fr-FR" noProof="0" dirty="0"/>
              <a:t>Préparer la mise en œuvre</a:t>
            </a:r>
          </a:p>
          <a:p>
            <a:pPr marL="342900" indent="-342900">
              <a:buAutoNum type="arabicPeriod"/>
            </a:pPr>
            <a:endParaRPr lang="fr-FR" noProof="0" dirty="0"/>
          </a:p>
          <a:p>
            <a:r>
              <a:rPr lang="fr-FR" noProof="0" dirty="0"/>
              <a:t>Une compréhension globale du système (physique, écologique, sociétal) est essentielle pour parvenir à des solutions intégrées qui profitent à la société, à la biodiversité et à l’économie.</a:t>
            </a:r>
          </a:p>
          <a:p>
            <a:endParaRPr lang="fr-FR" noProof="0" dirty="0"/>
          </a:p>
          <a:p>
            <a:pPr marL="285750" indent="-285750">
              <a:buFont typeface="Arial" panose="020B0604020202020204" pitchFamily="34" charset="0"/>
              <a:buChar char="•"/>
            </a:pPr>
            <a:endParaRPr lang="fr-FR" noProof="0" dirty="0"/>
          </a:p>
          <a:p>
            <a:pPr marL="285750" indent="-285750">
              <a:buFont typeface="Arial" panose="020B0604020202020204" pitchFamily="34" charset="0"/>
              <a:buChar char="•"/>
            </a:pPr>
            <a:endParaRPr lang="fr-FR" noProof="0" dirty="0"/>
          </a:p>
          <a:p>
            <a:endParaRPr lang="fr-FR" noProof="0" dirty="0"/>
          </a:p>
          <a:p>
            <a:endParaRPr lang="fr-FR" noProof="0" dirty="0"/>
          </a:p>
          <a:p>
            <a:endParaRPr lang="fr-FR" noProof="0" dirty="0"/>
          </a:p>
        </p:txBody>
      </p:sp>
      <p:pic>
        <p:nvPicPr>
          <p:cNvPr id="4" name="Picture 3">
            <a:extLst>
              <a:ext uri="{FF2B5EF4-FFF2-40B4-BE49-F238E27FC236}">
                <a16:creationId xmlns:a16="http://schemas.microsoft.com/office/drawing/2014/main" id="{78A30C86-6FDE-7467-699E-4B551505B47E}"/>
              </a:ext>
            </a:extLst>
          </p:cNvPr>
          <p:cNvPicPr>
            <a:picLocks noChangeAspect="1"/>
          </p:cNvPicPr>
          <p:nvPr/>
        </p:nvPicPr>
        <p:blipFill>
          <a:blip r:embed="rId3"/>
          <a:stretch>
            <a:fillRect/>
          </a:stretch>
        </p:blipFill>
        <p:spPr>
          <a:xfrm>
            <a:off x="7227518" y="961534"/>
            <a:ext cx="4974867" cy="5399389"/>
          </a:xfrm>
          <a:prstGeom prst="rect">
            <a:avLst/>
          </a:prstGeom>
        </p:spPr>
      </p:pic>
    </p:spTree>
    <p:extLst>
      <p:ext uri="{BB962C8B-B14F-4D97-AF65-F5344CB8AC3E}">
        <p14:creationId xmlns:p14="http://schemas.microsoft.com/office/powerpoint/2010/main" val="162152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2D7D8E7-CE05-96C5-02E8-4D31F47F5C95}"/>
              </a:ext>
            </a:extLst>
          </p:cNvPr>
          <p:cNvSpPr>
            <a:spLocks noGrp="1"/>
          </p:cNvSpPr>
          <p:nvPr>
            <p:ph type="title"/>
          </p:nvPr>
        </p:nvSpPr>
        <p:spPr>
          <a:xfrm>
            <a:off x="596900" y="130175"/>
            <a:ext cx="9648700" cy="843602"/>
          </a:xfrm>
        </p:spPr>
        <p:txBody>
          <a:bodyPr/>
          <a:lstStyle/>
          <a:p>
            <a:r>
              <a:rPr lang="fr-FR" noProof="0" dirty="0"/>
              <a:t>Avantages et inconvénients des infrastructures grises par rapport aux Solutions Fondées sur la Nature</a:t>
            </a:r>
          </a:p>
        </p:txBody>
      </p:sp>
      <p:sp>
        <p:nvSpPr>
          <p:cNvPr id="11" name="Rounded Rectangle 2">
            <a:extLst>
              <a:ext uri="{FF2B5EF4-FFF2-40B4-BE49-F238E27FC236}">
                <a16:creationId xmlns:a16="http://schemas.microsoft.com/office/drawing/2014/main" id="{C625AA77-055A-AE0C-4CBF-9550BC87975F}"/>
              </a:ext>
            </a:extLst>
          </p:cNvPr>
          <p:cNvSpPr/>
          <p:nvPr/>
        </p:nvSpPr>
        <p:spPr>
          <a:xfrm>
            <a:off x="1424965" y="1268714"/>
            <a:ext cx="3996285" cy="528646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noProof="0" dirty="0">
              <a:latin typeface="Roboto" panose="02000000000000000000" pitchFamily="2" charset="0"/>
              <a:ea typeface="Roboto" panose="02000000000000000000" pitchFamily="2" charset="0"/>
            </a:endParaRPr>
          </a:p>
          <a:p>
            <a:r>
              <a:rPr lang="fr-FR" b="1" noProof="0" dirty="0"/>
              <a:t>Infrastructures Grises</a:t>
            </a:r>
          </a:p>
          <a:p>
            <a:endParaRPr lang="fr-FR" b="1" noProof="0" dirty="0">
              <a:latin typeface="Roboto" panose="02000000000000000000" pitchFamily="2" charset="0"/>
              <a:ea typeface="Roboto" panose="02000000000000000000" pitchFamily="2" charset="0"/>
            </a:endParaRPr>
          </a:p>
          <a:p>
            <a:pPr marL="285750" indent="-285750">
              <a:buFont typeface="Wingdings" panose="05000000000000000000" pitchFamily="2" charset="2"/>
              <a:buChar char="ü"/>
            </a:pPr>
            <a:r>
              <a:rPr lang="fr-FR" noProof="0" dirty="0"/>
              <a:t>Peuvent offrir une résilience importante face aux aléas environnementaux</a:t>
            </a:r>
          </a:p>
          <a:p>
            <a:endParaRPr lang="fr-FR" noProof="0" dirty="0">
              <a:latin typeface="Roboto" panose="02000000000000000000" pitchFamily="2" charset="0"/>
              <a:ea typeface="Roboto" panose="02000000000000000000" pitchFamily="2" charset="0"/>
            </a:endParaRPr>
          </a:p>
          <a:p>
            <a:pPr marL="285750" indent="-285750">
              <a:buFont typeface="Roboto" panose="02000000000000000000" pitchFamily="2" charset="0"/>
              <a:buChar char="ⅹ"/>
            </a:pPr>
            <a:r>
              <a:rPr lang="fr-FR" noProof="0" dirty="0"/>
              <a:t>Souvent coûteuses à construire et à entretenir;</a:t>
            </a:r>
          </a:p>
          <a:p>
            <a:pPr marL="285750" indent="-285750">
              <a:buFont typeface="Roboto" panose="02000000000000000000" pitchFamily="2" charset="0"/>
              <a:buChar char="ⅹ"/>
            </a:pPr>
            <a:r>
              <a:rPr lang="fr-FR" noProof="0" dirty="0"/>
              <a:t>Présentent une faible flexibilité</a:t>
            </a:r>
          </a:p>
          <a:p>
            <a:pPr marL="285750" indent="-285750">
              <a:buFont typeface="Roboto" panose="02000000000000000000" pitchFamily="2" charset="0"/>
              <a:buChar char="ⅹ"/>
            </a:pPr>
            <a:r>
              <a:rPr lang="fr-FR" noProof="0" dirty="0"/>
              <a:t>Peuvent entraîner des blocages systémiques, une dépendance de trajectoire voire une mal-adaptation</a:t>
            </a:r>
            <a:endParaRPr lang="fr-FR" noProof="0" dirty="0">
              <a:latin typeface="Roboto" panose="02000000000000000000" pitchFamily="2" charset="0"/>
              <a:ea typeface="Roboto" panose="02000000000000000000" pitchFamily="2" charset="0"/>
            </a:endParaRPr>
          </a:p>
        </p:txBody>
      </p:sp>
      <p:pic>
        <p:nvPicPr>
          <p:cNvPr id="19" name="Graphic 9" descr="House with solid fill">
            <a:extLst>
              <a:ext uri="{FF2B5EF4-FFF2-40B4-BE49-F238E27FC236}">
                <a16:creationId xmlns:a16="http://schemas.microsoft.com/office/drawing/2014/main" id="{6A414438-AE10-0E97-7D3F-E290A25A18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037388" y="1483117"/>
            <a:ext cx="771438" cy="771438"/>
          </a:xfrm>
          <a:prstGeom prst="rect">
            <a:avLst/>
          </a:prstGeom>
        </p:spPr>
      </p:pic>
      <p:sp>
        <p:nvSpPr>
          <p:cNvPr id="7" name="Rounded Rectangle 6">
            <a:extLst>
              <a:ext uri="{FF2B5EF4-FFF2-40B4-BE49-F238E27FC236}">
                <a16:creationId xmlns:a16="http://schemas.microsoft.com/office/drawing/2014/main" id="{BE221529-D919-7644-9A16-6BE52A046EB1}"/>
              </a:ext>
            </a:extLst>
          </p:cNvPr>
          <p:cNvSpPr/>
          <p:nvPr/>
        </p:nvSpPr>
        <p:spPr>
          <a:xfrm>
            <a:off x="6876715" y="1225852"/>
            <a:ext cx="3996286" cy="52864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Infrastructures Hybrides Gris/Vert (Solutions Fondées sur la Nature)</a:t>
            </a:r>
          </a:p>
          <a:p>
            <a:pPr algn="ctr"/>
            <a:endParaRPr lang="fr-FR" b="1" noProof="0" dirty="0">
              <a:latin typeface="Roboto" panose="02000000000000000000" pitchFamily="2" charset="0"/>
              <a:ea typeface="Roboto" panose="02000000000000000000" pitchFamily="2" charset="0"/>
            </a:endParaRPr>
          </a:p>
          <a:p>
            <a:pPr marL="285750" indent="-285750">
              <a:buFont typeface="Wingdings" panose="05000000000000000000" pitchFamily="2" charset="2"/>
              <a:buChar char="ü"/>
            </a:pPr>
            <a:r>
              <a:rPr lang="fr-FR" noProof="0" dirty="0"/>
              <a:t>Peuvent offrir de multiples </a:t>
            </a:r>
            <a:r>
              <a:rPr lang="fr-FR" noProof="0" dirty="0" err="1"/>
              <a:t>co</a:t>
            </a:r>
            <a:r>
              <a:rPr lang="fr-FR" noProof="0" dirty="0"/>
              <a:t>-bénéfices tels que la séquestration du carbone, la biodiversité, la récréation, le bien-être psychologique et des possibilités de gestion de l’eau</a:t>
            </a:r>
          </a:p>
          <a:p>
            <a:r>
              <a:rPr lang="fr-FR" noProof="0" dirty="0">
                <a:latin typeface="Roboto" panose="02000000000000000000" pitchFamily="2" charset="0"/>
                <a:ea typeface="Roboto" panose="02000000000000000000" pitchFamily="2" charset="0"/>
              </a:rPr>
              <a:t>  </a:t>
            </a:r>
          </a:p>
          <a:p>
            <a:pPr marL="285750" indent="-285750">
              <a:buFont typeface="Roboto" panose="02000000000000000000" pitchFamily="2" charset="0"/>
              <a:buChar char="×"/>
            </a:pPr>
            <a:r>
              <a:rPr lang="fr-FR" noProof="0" dirty="0"/>
              <a:t>Dépendent d’écosystèmes sains et fonctionnels</a:t>
            </a:r>
          </a:p>
          <a:p>
            <a:pPr marL="285750" indent="-285750">
              <a:buFont typeface="Roboto" panose="02000000000000000000" pitchFamily="2" charset="0"/>
              <a:buChar char="×"/>
            </a:pPr>
            <a:r>
              <a:rPr lang="fr-FR" noProof="0" dirty="0"/>
              <a:t>Peuvent nécessiter une utilisation importante des sols</a:t>
            </a:r>
          </a:p>
          <a:p>
            <a:pPr marL="285750" indent="-285750">
              <a:buFont typeface="Roboto" panose="02000000000000000000" pitchFamily="2" charset="0"/>
              <a:buChar char="×"/>
            </a:pPr>
            <a:r>
              <a:rPr lang="fr-FR" noProof="0" dirty="0"/>
              <a:t>Leur performance peut être incertaine</a:t>
            </a:r>
            <a:r>
              <a:rPr lang="fr-FR" noProof="0" dirty="0">
                <a:latin typeface="Roboto" panose="02000000000000000000" pitchFamily="2" charset="0"/>
                <a:ea typeface="Roboto" panose="02000000000000000000" pitchFamily="2" charset="0"/>
              </a:rPr>
              <a:t> </a:t>
            </a:r>
          </a:p>
        </p:txBody>
      </p:sp>
      <p:pic>
        <p:nvPicPr>
          <p:cNvPr id="15" name="Picture 14">
            <a:extLst>
              <a:ext uri="{FF2B5EF4-FFF2-40B4-BE49-F238E27FC236}">
                <a16:creationId xmlns:a16="http://schemas.microsoft.com/office/drawing/2014/main" id="{CEC49618-7D49-9E77-6141-D2C18FF35CC3}"/>
              </a:ext>
            </a:extLst>
          </p:cNvPr>
          <p:cNvPicPr>
            <a:picLocks noChangeAspect="1"/>
          </p:cNvPicPr>
          <p:nvPr/>
        </p:nvPicPr>
        <p:blipFill>
          <a:blip r:embed="rId4"/>
          <a:stretch>
            <a:fillRect/>
          </a:stretch>
        </p:blipFill>
        <p:spPr>
          <a:xfrm>
            <a:off x="9877336" y="2047293"/>
            <a:ext cx="671514" cy="671514"/>
          </a:xfrm>
          <a:prstGeom prst="rect">
            <a:avLst/>
          </a:prstGeom>
        </p:spPr>
      </p:pic>
    </p:spTree>
    <p:extLst>
      <p:ext uri="{BB962C8B-B14F-4D97-AF65-F5344CB8AC3E}">
        <p14:creationId xmlns:p14="http://schemas.microsoft.com/office/powerpoint/2010/main" val="403052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935581"/>
          </a:xfrm>
        </p:spPr>
        <p:txBody>
          <a:bodyPr/>
          <a:lstStyle/>
          <a:p>
            <a:r>
              <a:rPr lang="fr-FR" noProof="0" dirty="0"/>
              <a:t>Valeur ajoutée potentielle / </a:t>
            </a:r>
            <a:r>
              <a:rPr lang="fr-FR" noProof="0" dirty="0" err="1"/>
              <a:t>co</a:t>
            </a:r>
            <a:r>
              <a:rPr lang="fr-FR" noProof="0" dirty="0"/>
              <a:t>-bénéfices des Solutions Fondées sur la Nature</a:t>
            </a:r>
          </a:p>
        </p:txBody>
      </p:sp>
      <p:pic>
        <p:nvPicPr>
          <p:cNvPr id="3" name="Graphic 4" descr="Tree With Roots outline">
            <a:extLst>
              <a:ext uri="{FF2B5EF4-FFF2-40B4-BE49-F238E27FC236}">
                <a16:creationId xmlns:a16="http://schemas.microsoft.com/office/drawing/2014/main" id="{4B5BA1E4-BCCF-2A2E-8F6F-45F545CF4A9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581697" y="2349550"/>
            <a:ext cx="914400" cy="914400"/>
          </a:xfrm>
          <a:prstGeom prst="rect">
            <a:avLst/>
          </a:prstGeom>
        </p:spPr>
      </p:pic>
      <p:pic>
        <p:nvPicPr>
          <p:cNvPr id="5" name="Graphic 5" descr="Anemone and clownfish with solid fill">
            <a:extLst>
              <a:ext uri="{FF2B5EF4-FFF2-40B4-BE49-F238E27FC236}">
                <a16:creationId xmlns:a16="http://schemas.microsoft.com/office/drawing/2014/main" id="{6A6C080C-8B95-911A-D883-3B2C776CDF4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672241" y="3476273"/>
            <a:ext cx="914400" cy="914400"/>
          </a:xfrm>
          <a:prstGeom prst="rect">
            <a:avLst/>
          </a:prstGeom>
        </p:spPr>
      </p:pic>
      <p:pic>
        <p:nvPicPr>
          <p:cNvPr id="7" name="Graphic 7" descr="Thermometer with solid fill">
            <a:extLst>
              <a:ext uri="{FF2B5EF4-FFF2-40B4-BE49-F238E27FC236}">
                <a16:creationId xmlns:a16="http://schemas.microsoft.com/office/drawing/2014/main" id="{E8BCE944-5924-44D7-E115-837C53841C3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581697" y="1222827"/>
            <a:ext cx="914400" cy="914400"/>
          </a:xfrm>
          <a:prstGeom prst="rect">
            <a:avLst/>
          </a:prstGeom>
        </p:spPr>
      </p:pic>
      <p:sp>
        <p:nvSpPr>
          <p:cNvPr id="10" name="TextBox 9">
            <a:extLst>
              <a:ext uri="{FF2B5EF4-FFF2-40B4-BE49-F238E27FC236}">
                <a16:creationId xmlns:a16="http://schemas.microsoft.com/office/drawing/2014/main" id="{91BBBBA4-122A-6715-3FD3-D9E1F7C02D16}"/>
              </a:ext>
            </a:extLst>
          </p:cNvPr>
          <p:cNvSpPr txBox="1"/>
          <p:nvPr/>
        </p:nvSpPr>
        <p:spPr>
          <a:xfrm>
            <a:off x="695903" y="981676"/>
            <a:ext cx="9438054" cy="5563061"/>
          </a:xfrm>
          <a:prstGeom prst="rect">
            <a:avLst/>
          </a:prstGeom>
          <a:noFill/>
        </p:spPr>
        <p:txBody>
          <a:bodyPr wrap="square">
            <a:spAutoFit/>
          </a:bodyPr>
          <a:lstStyle/>
          <a:p>
            <a:pPr>
              <a:spcAft>
                <a:spcPts val="300"/>
              </a:spcAft>
            </a:pPr>
            <a:r>
              <a:rPr lang="fr-FR" sz="2400" noProof="0" dirty="0"/>
              <a:t>Large éventail de bénéfices supplémentaires selon l’environnement et le type de solution, par exemple:</a:t>
            </a:r>
          </a:p>
          <a:p>
            <a:pPr>
              <a:spcAft>
                <a:spcPts val="300"/>
              </a:spcAft>
            </a:pPr>
            <a:endParaRPr lang="fr-FR" noProof="0" dirty="0"/>
          </a:p>
          <a:p>
            <a:pPr>
              <a:spcAft>
                <a:spcPts val="300"/>
              </a:spcAft>
            </a:pPr>
            <a:r>
              <a:rPr lang="fr-FR" b="1" noProof="0" dirty="0"/>
              <a:t>       Gains nets de biodiversité</a:t>
            </a:r>
          </a:p>
          <a:p>
            <a:pPr marL="742950" lvl="1" indent="-285750">
              <a:spcAft>
                <a:spcPts val="300"/>
              </a:spcAft>
              <a:buFont typeface="Arial" panose="020B0604020202020204" pitchFamily="34" charset="0"/>
              <a:buChar char="•"/>
            </a:pPr>
            <a:r>
              <a:rPr lang="fr-FR" noProof="0" dirty="0"/>
              <a:t>Restauration des écosystèmes/habitats</a:t>
            </a:r>
          </a:p>
          <a:p>
            <a:pPr marL="742950" lvl="1" indent="-285750">
              <a:spcAft>
                <a:spcPts val="300"/>
              </a:spcAft>
              <a:buFont typeface="Arial" panose="020B0604020202020204" pitchFamily="34" charset="0"/>
              <a:buChar char="•"/>
            </a:pPr>
            <a:r>
              <a:rPr lang="fr-FR" noProof="0" dirty="0"/>
              <a:t>Amélioration de la biodiversité</a:t>
            </a:r>
          </a:p>
          <a:p>
            <a:pPr lvl="1">
              <a:spcAft>
                <a:spcPts val="300"/>
              </a:spcAft>
            </a:pPr>
            <a:r>
              <a:rPr lang="fr-FR" b="1" noProof="0" dirty="0"/>
              <a:t>Amélioration de la qualité de l’eau et des conditions des masses d’eau</a:t>
            </a:r>
          </a:p>
          <a:p>
            <a:pPr marL="742950" lvl="1" indent="-285750">
              <a:spcAft>
                <a:spcPts val="300"/>
              </a:spcAft>
              <a:buFont typeface="Arial" panose="020B0604020202020204" pitchFamily="34" charset="0"/>
              <a:buChar char="•"/>
            </a:pPr>
            <a:r>
              <a:rPr lang="fr-FR" noProof="0" dirty="0"/>
              <a:t>Réduction de l’érosion des sols</a:t>
            </a:r>
          </a:p>
          <a:p>
            <a:pPr marL="742950" lvl="1" indent="-285750">
              <a:spcAft>
                <a:spcPts val="300"/>
              </a:spcAft>
              <a:buFont typeface="Arial" panose="020B0604020202020204" pitchFamily="34" charset="0"/>
              <a:buChar char="•"/>
            </a:pPr>
            <a:r>
              <a:rPr lang="fr-FR" noProof="0" dirty="0"/>
              <a:t>Lutte contre la pollution</a:t>
            </a:r>
          </a:p>
          <a:p>
            <a:pPr marL="742950" lvl="1" indent="-285750">
              <a:spcAft>
                <a:spcPts val="300"/>
              </a:spcAft>
              <a:buFont typeface="Arial" panose="020B0604020202020204" pitchFamily="34" charset="0"/>
              <a:buChar char="•"/>
            </a:pPr>
            <a:r>
              <a:rPr lang="fr-FR" noProof="0" dirty="0"/>
              <a:t>Fonction de filtration (exemple : zones humides)</a:t>
            </a:r>
          </a:p>
          <a:p>
            <a:pPr lvl="1">
              <a:spcAft>
                <a:spcPts val="300"/>
              </a:spcAft>
            </a:pPr>
            <a:r>
              <a:rPr lang="fr-FR" b="1" noProof="0" dirty="0"/>
              <a:t>Atténuation du changement climatique</a:t>
            </a:r>
          </a:p>
          <a:p>
            <a:pPr marL="742950" lvl="1" indent="-285750">
              <a:spcAft>
                <a:spcPts val="300"/>
              </a:spcAft>
              <a:buFont typeface="Arial" panose="020B0604020202020204" pitchFamily="34" charset="0"/>
              <a:buChar char="•"/>
            </a:pPr>
            <a:r>
              <a:rPr lang="fr-FR" noProof="0" dirty="0"/>
              <a:t> Stockage du carbone</a:t>
            </a:r>
          </a:p>
          <a:p>
            <a:pPr lvl="1">
              <a:spcAft>
                <a:spcPts val="300"/>
              </a:spcAft>
            </a:pPr>
            <a:r>
              <a:rPr lang="fr-FR" b="1" noProof="0" dirty="0"/>
              <a:t>Gains économiques</a:t>
            </a:r>
          </a:p>
          <a:p>
            <a:pPr lvl="1">
              <a:spcAft>
                <a:spcPts val="300"/>
              </a:spcAft>
            </a:pPr>
            <a:r>
              <a:rPr lang="fr-FR" noProof="0" dirty="0"/>
              <a:t>• Habitats (forêts, vasières) fournissant bois, poissons, crabes, etc.</a:t>
            </a:r>
          </a:p>
          <a:p>
            <a:pPr lvl="1">
              <a:spcAft>
                <a:spcPts val="300"/>
              </a:spcAft>
            </a:pPr>
            <a:r>
              <a:rPr lang="fr-FR" b="1" noProof="0" dirty="0"/>
              <a:t>Amélioration de la qualité de vie</a:t>
            </a:r>
          </a:p>
          <a:p>
            <a:pPr marL="742950" lvl="1" indent="-285750">
              <a:spcAft>
                <a:spcPts val="300"/>
              </a:spcAft>
              <a:buFont typeface="Arial" panose="020B0604020202020204" pitchFamily="34" charset="0"/>
              <a:buChar char="•"/>
            </a:pPr>
            <a:r>
              <a:rPr lang="fr-FR" noProof="0" dirty="0"/>
              <a:t>Réduction de la chaleur en milieu urbain</a:t>
            </a:r>
          </a:p>
          <a:p>
            <a:pPr marL="742950" lvl="1" indent="-285750">
              <a:spcAft>
                <a:spcPts val="300"/>
              </a:spcAft>
              <a:buFont typeface="Arial" panose="020B0604020202020204" pitchFamily="34" charset="0"/>
              <a:buChar char="•"/>
            </a:pPr>
            <a:r>
              <a:rPr lang="fr-FR" noProof="0" dirty="0"/>
              <a:t>Espaces récréatifs (parcs, plages)</a:t>
            </a:r>
          </a:p>
        </p:txBody>
      </p:sp>
    </p:spTree>
    <p:extLst>
      <p:ext uri="{BB962C8B-B14F-4D97-AF65-F5344CB8AC3E}">
        <p14:creationId xmlns:p14="http://schemas.microsoft.com/office/powerpoint/2010/main" val="234085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82611" y="130175"/>
            <a:ext cx="10342687" cy="792623"/>
          </a:xfrm>
        </p:spPr>
        <p:txBody>
          <a:bodyPr/>
          <a:lstStyle/>
          <a:p>
            <a:r>
              <a:rPr lang="fr-FR" noProof="0" dirty="0"/>
              <a:t>Exemple : Solutions Urbaines Fondées sur la Nature pour réduire le risque d’inondation et renforcer la résilience dans la Ville de Kigali, Rwanda</a:t>
            </a:r>
            <a:endParaRPr lang="fr-FR" sz="2000" noProof="0" dirty="0">
              <a:highlight>
                <a:srgbClr val="FFFF00"/>
              </a:highlight>
            </a:endParaRP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51863" cy="576834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endParaRPr lang="fr-FR" sz="1600" b="1" noProof="0" dirty="0"/>
          </a:p>
        </p:txBody>
      </p:sp>
      <p:sp>
        <p:nvSpPr>
          <p:cNvPr id="9" name="TextBox 8">
            <a:extLst>
              <a:ext uri="{FF2B5EF4-FFF2-40B4-BE49-F238E27FC236}">
                <a16:creationId xmlns:a16="http://schemas.microsoft.com/office/drawing/2014/main" id="{7148BB28-61B1-C40A-3B47-88F9C67B5643}"/>
              </a:ext>
            </a:extLst>
          </p:cNvPr>
          <p:cNvSpPr txBox="1"/>
          <p:nvPr/>
        </p:nvSpPr>
        <p:spPr>
          <a:xfrm>
            <a:off x="1069057" y="1181673"/>
            <a:ext cx="3804984" cy="1169551"/>
          </a:xfrm>
          <a:prstGeom prst="rect">
            <a:avLst/>
          </a:prstGeom>
          <a:noFill/>
        </p:spPr>
        <p:txBody>
          <a:bodyPr wrap="square" rtlCol="0">
            <a:spAutoFit/>
          </a:bodyPr>
          <a:lstStyle/>
          <a:p>
            <a:pPr lvl="0">
              <a:defRPr/>
            </a:pPr>
            <a:r>
              <a:rPr lang="fr-FR" sz="1400" noProof="0" dirty="0"/>
              <a:t>À Kigali, une ville du Rwanda exposée aux inondations et ayant connu un développement urbain rapide et non durable, il est nécessaire de mettre en place une gestion durable et efficace des crues.</a:t>
            </a:r>
            <a:endParaRPr kumimoji="0" lang="fr-FR" sz="1400" b="0" i="0" u="none" strike="noStrike" kern="1200" cap="none" spc="0" normalizeH="0" baseline="0" noProof="0" dirty="0">
              <a:ln>
                <a:noFill/>
              </a:ln>
              <a:solidFill>
                <a:srgbClr val="2B2B2B"/>
              </a:solidFill>
              <a:effectLst/>
              <a:uLnTx/>
              <a:uFillTx/>
              <a:latin typeface="Roboto" panose="02020603050405020304"/>
              <a:ea typeface="+mn-ea"/>
              <a:cs typeface="+mn-cs"/>
            </a:endParaRPr>
          </a:p>
        </p:txBody>
      </p:sp>
      <p:sp>
        <p:nvSpPr>
          <p:cNvPr id="19" name="TextBox 18">
            <a:extLst>
              <a:ext uri="{FF2B5EF4-FFF2-40B4-BE49-F238E27FC236}">
                <a16:creationId xmlns:a16="http://schemas.microsoft.com/office/drawing/2014/main" id="{EBA79A72-8101-6207-6CB7-F2BBB82F38F5}"/>
              </a:ext>
            </a:extLst>
          </p:cNvPr>
          <p:cNvSpPr txBox="1"/>
          <p:nvPr/>
        </p:nvSpPr>
        <p:spPr>
          <a:xfrm>
            <a:off x="1089970" y="2363665"/>
            <a:ext cx="3854618" cy="1384995"/>
          </a:xfrm>
          <a:prstGeom prst="rect">
            <a:avLst/>
          </a:prstGeom>
          <a:noFill/>
        </p:spPr>
        <p:txBody>
          <a:bodyPr wrap="square">
            <a:spAutoFit/>
          </a:bodyPr>
          <a:lstStyle/>
          <a:p>
            <a:r>
              <a:rPr lang="fr-FR" sz="1400" noProof="0" dirty="0"/>
              <a:t>L’application de solutions fondées sur la nature (</a:t>
            </a:r>
            <a:r>
              <a:rPr lang="fr-FR" sz="1400" noProof="0" dirty="0" err="1"/>
              <a:t>SfN</a:t>
            </a:r>
            <a:r>
              <a:rPr lang="fr-FR" sz="1400" noProof="0" dirty="0"/>
              <a:t>) peut compléter les mesures traditionnelles grises de réduction des crues, tout en améliorant la qualité spatiale et en renforçant les moyens de subsistance dans les quartiers urbains.</a:t>
            </a:r>
          </a:p>
        </p:txBody>
      </p:sp>
      <p:pic>
        <p:nvPicPr>
          <p:cNvPr id="23" name="Graphic 22" descr="Plant With Roots outline">
            <a:extLst>
              <a:ext uri="{FF2B5EF4-FFF2-40B4-BE49-F238E27FC236}">
                <a16:creationId xmlns:a16="http://schemas.microsoft.com/office/drawing/2014/main" id="{C4F32168-23F3-2762-9618-2D51FFBAAD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570" y="4080257"/>
            <a:ext cx="914400" cy="914400"/>
          </a:xfrm>
          <a:prstGeom prst="rect">
            <a:avLst/>
          </a:prstGeom>
        </p:spPr>
      </p:pic>
      <p:sp>
        <p:nvSpPr>
          <p:cNvPr id="27" name="TextBox 26">
            <a:extLst>
              <a:ext uri="{FF2B5EF4-FFF2-40B4-BE49-F238E27FC236}">
                <a16:creationId xmlns:a16="http://schemas.microsoft.com/office/drawing/2014/main" id="{131C378D-B84C-DEF0-6C29-91E63AAA60C2}"/>
              </a:ext>
            </a:extLst>
          </p:cNvPr>
          <p:cNvSpPr txBox="1"/>
          <p:nvPr/>
        </p:nvSpPr>
        <p:spPr>
          <a:xfrm>
            <a:off x="1103635" y="5680374"/>
            <a:ext cx="3485552" cy="954107"/>
          </a:xfrm>
          <a:prstGeom prst="rect">
            <a:avLst/>
          </a:prstGeom>
          <a:noFill/>
        </p:spPr>
        <p:txBody>
          <a:bodyPr wrap="square">
            <a:spAutoFit/>
          </a:bodyPr>
          <a:lstStyle/>
          <a:p>
            <a:r>
              <a:rPr lang="fr-FR" sz="1400" noProof="0" dirty="0"/>
              <a:t>Les mesures proposées s’accompagnent d’une analyse paysagère visant à identifier les </a:t>
            </a:r>
            <a:r>
              <a:rPr lang="fr-FR" sz="1400" noProof="0" dirty="0" err="1"/>
              <a:t>SfN</a:t>
            </a:r>
            <a:r>
              <a:rPr lang="fr-FR" sz="1400" noProof="0" dirty="0"/>
              <a:t> appropriées et leurs emplacements optimaux.</a:t>
            </a:r>
          </a:p>
        </p:txBody>
      </p:sp>
      <p:sp>
        <p:nvSpPr>
          <p:cNvPr id="32" name="TextBox 31">
            <a:extLst>
              <a:ext uri="{FF2B5EF4-FFF2-40B4-BE49-F238E27FC236}">
                <a16:creationId xmlns:a16="http://schemas.microsoft.com/office/drawing/2014/main" id="{00BE3F9D-7B97-20BA-E845-B88FDFF8D01A}"/>
              </a:ext>
            </a:extLst>
          </p:cNvPr>
          <p:cNvSpPr txBox="1"/>
          <p:nvPr/>
        </p:nvSpPr>
        <p:spPr>
          <a:xfrm>
            <a:off x="1069057" y="3748660"/>
            <a:ext cx="3840953" cy="1877437"/>
          </a:xfrm>
          <a:prstGeom prst="rect">
            <a:avLst/>
          </a:prstGeom>
          <a:noFill/>
        </p:spPr>
        <p:txBody>
          <a:bodyPr wrap="square" rtlCol="0">
            <a:spAutoFit/>
          </a:bodyPr>
          <a:lstStyle/>
          <a:p>
            <a:r>
              <a:rPr lang="fr-FR" sz="1400" noProof="0" dirty="0"/>
              <a:t>Les résultats de modélisation montrent que l’application de </a:t>
            </a:r>
            <a:r>
              <a:rPr lang="fr-FR" sz="1400" noProof="0" dirty="0" err="1"/>
              <a:t>SfN</a:t>
            </a:r>
            <a:r>
              <a:rPr lang="fr-FR" sz="1400" noProof="0" dirty="0"/>
              <a:t> à l’échelle de la ville peut réduire considérablement le débit de pointe et la vitesse d’écoulement, ainsi que les dégâts liés aux crues et à l’érosion.</a:t>
            </a:r>
            <a:r>
              <a:rPr lang="fr-FR" noProof="0" dirty="0"/>
              <a:t> </a:t>
            </a:r>
            <a:r>
              <a:rPr lang="fr-FR" sz="1400" noProof="0" dirty="0"/>
              <a:t>Pour Kigali, les mesures qui retardent et atténuent les vagues de crue sont les plus efficaces pour réduire les pics de ruissellement.</a:t>
            </a:r>
          </a:p>
        </p:txBody>
      </p:sp>
      <p:pic>
        <p:nvPicPr>
          <p:cNvPr id="5" name="Graphic 4" descr="Wave outline">
            <a:extLst>
              <a:ext uri="{FF2B5EF4-FFF2-40B4-BE49-F238E27FC236}">
                <a16:creationId xmlns:a16="http://schemas.microsoft.com/office/drawing/2014/main" id="{E9A00B23-4D82-821A-CC33-3921C33E53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5203" y="1141277"/>
            <a:ext cx="914400" cy="914400"/>
          </a:xfrm>
          <a:prstGeom prst="rect">
            <a:avLst/>
          </a:prstGeom>
        </p:spPr>
      </p:pic>
      <p:sp>
        <p:nvSpPr>
          <p:cNvPr id="6" name="TextBox 5">
            <a:extLst>
              <a:ext uri="{FF2B5EF4-FFF2-40B4-BE49-F238E27FC236}">
                <a16:creationId xmlns:a16="http://schemas.microsoft.com/office/drawing/2014/main" id="{D89F0AC1-E493-8451-166A-CF24C97C0064}"/>
              </a:ext>
            </a:extLst>
          </p:cNvPr>
          <p:cNvSpPr txBox="1"/>
          <p:nvPr/>
        </p:nvSpPr>
        <p:spPr>
          <a:xfrm>
            <a:off x="10359447" y="6631304"/>
            <a:ext cx="1832553" cy="215444"/>
          </a:xfrm>
          <a:prstGeom prst="rect">
            <a:avLst/>
          </a:prstGeom>
          <a:noFill/>
        </p:spPr>
        <p:txBody>
          <a:bodyPr wrap="none" lIns="91440" tIns="45720" rIns="91440" bIns="45720" rtlCol="0" anchor="t">
            <a:spAutoFit/>
          </a:bodyPr>
          <a:lstStyle/>
          <a:p>
            <a:pPr algn="r"/>
            <a:r>
              <a:rPr lang="fr-FR" sz="800" i="1" noProof="0" dirty="0">
                <a:solidFill>
                  <a:schemeClr val="accent1"/>
                </a:solidFill>
              </a:rPr>
              <a:t>Source: Royal </a:t>
            </a:r>
            <a:r>
              <a:rPr lang="fr-FR" sz="800" i="1" noProof="0" dirty="0" err="1">
                <a:solidFill>
                  <a:schemeClr val="accent1"/>
                </a:solidFill>
              </a:rPr>
              <a:t>HaskoningDHV</a:t>
            </a:r>
            <a:r>
              <a:rPr lang="fr-FR" sz="800" i="1" noProof="0" dirty="0">
                <a:solidFill>
                  <a:schemeClr val="accent1"/>
                </a:solidFill>
              </a:rPr>
              <a:t>, 2024 </a:t>
            </a:r>
          </a:p>
        </p:txBody>
      </p:sp>
      <p:pic>
        <p:nvPicPr>
          <p:cNvPr id="3" name="Graphic 4" descr="Tree With Roots outline">
            <a:extLst>
              <a:ext uri="{FF2B5EF4-FFF2-40B4-BE49-F238E27FC236}">
                <a16:creationId xmlns:a16="http://schemas.microsoft.com/office/drawing/2014/main" id="{F59B8451-6631-D207-09F4-7AE0F35A3E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9235" y="2447111"/>
            <a:ext cx="914400" cy="914400"/>
          </a:xfrm>
          <a:prstGeom prst="rect">
            <a:avLst/>
          </a:prstGeom>
        </p:spPr>
      </p:pic>
      <p:pic>
        <p:nvPicPr>
          <p:cNvPr id="15" name="Graphic 14" descr="Agriculture outline">
            <a:extLst>
              <a:ext uri="{FF2B5EF4-FFF2-40B4-BE49-F238E27FC236}">
                <a16:creationId xmlns:a16="http://schemas.microsoft.com/office/drawing/2014/main" id="{F68C20C8-538B-46CE-7C99-61B86E11265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75570" y="5453659"/>
            <a:ext cx="914400" cy="914400"/>
          </a:xfrm>
          <a:prstGeom prst="rect">
            <a:avLst/>
          </a:prstGeom>
        </p:spPr>
      </p:pic>
      <p:pic>
        <p:nvPicPr>
          <p:cNvPr id="22" name="Picture 21">
            <a:extLst>
              <a:ext uri="{FF2B5EF4-FFF2-40B4-BE49-F238E27FC236}">
                <a16:creationId xmlns:a16="http://schemas.microsoft.com/office/drawing/2014/main" id="{899D8FBE-2660-0A54-F681-3BA238F8C3A8}"/>
              </a:ext>
            </a:extLst>
          </p:cNvPr>
          <p:cNvPicPr>
            <a:picLocks noChangeAspect="1"/>
          </p:cNvPicPr>
          <p:nvPr/>
        </p:nvPicPr>
        <p:blipFill>
          <a:blip r:embed="rId7"/>
          <a:stretch>
            <a:fillRect/>
          </a:stretch>
        </p:blipFill>
        <p:spPr>
          <a:xfrm>
            <a:off x="4803495" y="1571227"/>
            <a:ext cx="7388506" cy="4695333"/>
          </a:xfrm>
          <a:prstGeom prst="rect">
            <a:avLst/>
          </a:prstGeom>
        </p:spPr>
      </p:pic>
    </p:spTree>
    <p:extLst>
      <p:ext uri="{BB962C8B-B14F-4D97-AF65-F5344CB8AC3E}">
        <p14:creationId xmlns:p14="http://schemas.microsoft.com/office/powerpoint/2010/main" val="23850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279D3-B3DC-D2C6-95D2-8E322B04AD42}"/>
              </a:ext>
            </a:extLst>
          </p:cNvPr>
          <p:cNvSpPr>
            <a:spLocks noGrp="1"/>
          </p:cNvSpPr>
          <p:nvPr>
            <p:ph type="title"/>
          </p:nvPr>
        </p:nvSpPr>
        <p:spPr/>
        <p:txBody>
          <a:bodyPr/>
          <a:lstStyle/>
          <a:p>
            <a:r>
              <a:rPr lang="fr-FR" noProof="0" dirty="0"/>
              <a:t>Exemple: Kigali, Rwanda</a:t>
            </a:r>
          </a:p>
        </p:txBody>
      </p:sp>
      <p:pic>
        <p:nvPicPr>
          <p:cNvPr id="8" name="Picture 7">
            <a:extLst>
              <a:ext uri="{FF2B5EF4-FFF2-40B4-BE49-F238E27FC236}">
                <a16:creationId xmlns:a16="http://schemas.microsoft.com/office/drawing/2014/main" id="{BD3E6B56-68E5-4584-B8BC-EFF2F9719E74}"/>
              </a:ext>
            </a:extLst>
          </p:cNvPr>
          <p:cNvPicPr>
            <a:picLocks noChangeAspect="1"/>
          </p:cNvPicPr>
          <p:nvPr/>
        </p:nvPicPr>
        <p:blipFill>
          <a:blip r:embed="rId3"/>
          <a:stretch>
            <a:fillRect/>
          </a:stretch>
        </p:blipFill>
        <p:spPr>
          <a:xfrm>
            <a:off x="644992" y="780522"/>
            <a:ext cx="4113063" cy="2904400"/>
          </a:xfrm>
          <a:prstGeom prst="rect">
            <a:avLst/>
          </a:prstGeom>
        </p:spPr>
      </p:pic>
      <p:pic>
        <p:nvPicPr>
          <p:cNvPr id="5" name="Picture 4">
            <a:extLst>
              <a:ext uri="{FF2B5EF4-FFF2-40B4-BE49-F238E27FC236}">
                <a16:creationId xmlns:a16="http://schemas.microsoft.com/office/drawing/2014/main" id="{6E76617E-5EE5-0001-0461-F96145FE6D9B}"/>
              </a:ext>
            </a:extLst>
          </p:cNvPr>
          <p:cNvPicPr>
            <a:picLocks noChangeAspect="1"/>
          </p:cNvPicPr>
          <p:nvPr/>
        </p:nvPicPr>
        <p:blipFill>
          <a:blip r:embed="rId4"/>
          <a:stretch>
            <a:fillRect/>
          </a:stretch>
        </p:blipFill>
        <p:spPr>
          <a:xfrm>
            <a:off x="644992" y="3823425"/>
            <a:ext cx="4113063" cy="2924036"/>
          </a:xfrm>
          <a:prstGeom prst="rect">
            <a:avLst/>
          </a:prstGeom>
        </p:spPr>
      </p:pic>
      <p:pic>
        <p:nvPicPr>
          <p:cNvPr id="7" name="Picture 6">
            <a:extLst>
              <a:ext uri="{FF2B5EF4-FFF2-40B4-BE49-F238E27FC236}">
                <a16:creationId xmlns:a16="http://schemas.microsoft.com/office/drawing/2014/main" id="{38500842-B9B5-0D3A-E658-871931F2B610}"/>
              </a:ext>
            </a:extLst>
          </p:cNvPr>
          <p:cNvPicPr>
            <a:picLocks noChangeAspect="1"/>
          </p:cNvPicPr>
          <p:nvPr/>
        </p:nvPicPr>
        <p:blipFill>
          <a:blip r:embed="rId5"/>
          <a:stretch>
            <a:fillRect/>
          </a:stretch>
        </p:blipFill>
        <p:spPr>
          <a:xfrm>
            <a:off x="5547061" y="4123970"/>
            <a:ext cx="2145826" cy="2603855"/>
          </a:xfrm>
          <a:prstGeom prst="rect">
            <a:avLst/>
          </a:prstGeom>
        </p:spPr>
      </p:pic>
      <p:pic>
        <p:nvPicPr>
          <p:cNvPr id="10" name="Picture 9">
            <a:extLst>
              <a:ext uri="{FF2B5EF4-FFF2-40B4-BE49-F238E27FC236}">
                <a16:creationId xmlns:a16="http://schemas.microsoft.com/office/drawing/2014/main" id="{FCBFBCB6-6C03-E72C-6DA7-ED55E983B404}"/>
              </a:ext>
            </a:extLst>
          </p:cNvPr>
          <p:cNvPicPr>
            <a:picLocks noChangeAspect="1"/>
          </p:cNvPicPr>
          <p:nvPr/>
        </p:nvPicPr>
        <p:blipFill>
          <a:blip r:embed="rId6"/>
          <a:stretch>
            <a:fillRect/>
          </a:stretch>
        </p:blipFill>
        <p:spPr>
          <a:xfrm>
            <a:off x="5421250" y="888226"/>
            <a:ext cx="2271637" cy="2985796"/>
          </a:xfrm>
          <a:prstGeom prst="rect">
            <a:avLst/>
          </a:prstGeom>
        </p:spPr>
      </p:pic>
      <p:sp>
        <p:nvSpPr>
          <p:cNvPr id="12" name="TextBox 11">
            <a:extLst>
              <a:ext uri="{FF2B5EF4-FFF2-40B4-BE49-F238E27FC236}">
                <a16:creationId xmlns:a16="http://schemas.microsoft.com/office/drawing/2014/main" id="{88D26A12-E9DA-0E4B-9D1E-BF57DE07415F}"/>
              </a:ext>
            </a:extLst>
          </p:cNvPr>
          <p:cNvSpPr txBox="1"/>
          <p:nvPr/>
        </p:nvSpPr>
        <p:spPr>
          <a:xfrm>
            <a:off x="10910679" y="6620103"/>
            <a:ext cx="1281321" cy="215444"/>
          </a:xfrm>
          <a:prstGeom prst="rect">
            <a:avLst/>
          </a:prstGeom>
          <a:noFill/>
        </p:spPr>
        <p:txBody>
          <a:bodyPr wrap="square">
            <a:spAutoFit/>
          </a:bodyPr>
          <a:lstStyle/>
          <a:p>
            <a:r>
              <a:rPr lang="fr-FR" sz="800" i="1" noProof="0" dirty="0">
                <a:solidFill>
                  <a:schemeClr val="accent1"/>
                </a:solidFill>
              </a:rPr>
              <a:t>Source: </a:t>
            </a:r>
            <a:r>
              <a:rPr lang="fr-FR" sz="800" i="1" noProof="0" dirty="0" err="1">
                <a:solidFill>
                  <a:schemeClr val="accent1"/>
                </a:solidFill>
              </a:rPr>
              <a:t>Defacto</a:t>
            </a:r>
            <a:r>
              <a:rPr lang="fr-FR" sz="800" i="1" noProof="0" dirty="0">
                <a:solidFill>
                  <a:schemeClr val="accent1"/>
                </a:solidFill>
              </a:rPr>
              <a:t>, 2024 </a:t>
            </a:r>
          </a:p>
        </p:txBody>
      </p:sp>
      <p:pic>
        <p:nvPicPr>
          <p:cNvPr id="14" name="Picture 13">
            <a:extLst>
              <a:ext uri="{FF2B5EF4-FFF2-40B4-BE49-F238E27FC236}">
                <a16:creationId xmlns:a16="http://schemas.microsoft.com/office/drawing/2014/main" id="{911FDBA9-5210-E6E0-061F-368631D82CED}"/>
              </a:ext>
            </a:extLst>
          </p:cNvPr>
          <p:cNvPicPr>
            <a:picLocks noChangeAspect="1"/>
          </p:cNvPicPr>
          <p:nvPr/>
        </p:nvPicPr>
        <p:blipFill>
          <a:blip r:embed="rId7"/>
          <a:stretch>
            <a:fillRect/>
          </a:stretch>
        </p:blipFill>
        <p:spPr>
          <a:xfrm>
            <a:off x="8274782" y="4442363"/>
            <a:ext cx="2876951" cy="1686160"/>
          </a:xfrm>
          <a:prstGeom prst="rect">
            <a:avLst/>
          </a:prstGeom>
        </p:spPr>
      </p:pic>
      <p:pic>
        <p:nvPicPr>
          <p:cNvPr id="16" name="Picture 15">
            <a:extLst>
              <a:ext uri="{FF2B5EF4-FFF2-40B4-BE49-F238E27FC236}">
                <a16:creationId xmlns:a16="http://schemas.microsoft.com/office/drawing/2014/main" id="{94416A87-561E-446B-4C38-B6F6AB2CD2B8}"/>
              </a:ext>
            </a:extLst>
          </p:cNvPr>
          <p:cNvPicPr>
            <a:picLocks noChangeAspect="1"/>
          </p:cNvPicPr>
          <p:nvPr/>
        </p:nvPicPr>
        <p:blipFill>
          <a:blip r:embed="rId8"/>
          <a:stretch>
            <a:fillRect/>
          </a:stretch>
        </p:blipFill>
        <p:spPr>
          <a:xfrm>
            <a:off x="8274782" y="1363380"/>
            <a:ext cx="2896004" cy="1762371"/>
          </a:xfrm>
          <a:prstGeom prst="rect">
            <a:avLst/>
          </a:prstGeom>
        </p:spPr>
      </p:pic>
    </p:spTree>
    <p:extLst>
      <p:ext uri="{BB962C8B-B14F-4D97-AF65-F5344CB8AC3E}">
        <p14:creationId xmlns:p14="http://schemas.microsoft.com/office/powerpoint/2010/main" val="4188944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244000" cy="2599686"/>
          </a:xfrm>
        </p:spPr>
        <p:txBody>
          <a:bodyPr/>
          <a:lstStyle/>
          <a:p>
            <a:pPr marL="0" indent="0">
              <a:buNone/>
            </a:pPr>
            <a:r>
              <a:rPr lang="fr-FR" sz="1800" noProof="0" dirty="0"/>
              <a:t>Introduction aux Solutions d’Adaptation</a:t>
            </a:r>
          </a:p>
          <a:p>
            <a:pPr marL="0" indent="0">
              <a:buNone/>
            </a:pPr>
            <a:r>
              <a:rPr lang="fr-FR" sz="1800" noProof="0" dirty="0"/>
              <a:t>Identification des Solutions d’Adaptation</a:t>
            </a:r>
          </a:p>
          <a:p>
            <a:pPr marL="0" indent="0">
              <a:buNone/>
            </a:pPr>
            <a:r>
              <a:rPr lang="fr-FR" sz="1800" noProof="0" dirty="0"/>
              <a:t>(Solutions Fondées sur la Nature)</a:t>
            </a:r>
          </a:p>
          <a:p>
            <a:pPr marL="0" indent="0">
              <a:buNone/>
            </a:pPr>
            <a:r>
              <a:rPr lang="fr-FR" sz="1800" noProof="0" dirty="0"/>
              <a:t>Analyse et Hiérarchisation des Solutions d’Adaptation</a:t>
            </a:r>
          </a:p>
          <a:p>
            <a:pPr marL="0" indent="0">
              <a:buNone/>
            </a:pPr>
            <a:r>
              <a:rPr lang="fr-FR" sz="1800" noProof="0" dirty="0"/>
              <a:t>(Participation et Communication avec les Parties   Prenantes)</a:t>
            </a:r>
            <a:br>
              <a:rPr lang="fr-FR" sz="1800" noProof="0" dirty="0"/>
            </a:br>
            <a:endParaRPr lang="fr-FR" sz="1800" noProof="0" dirty="0"/>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3606543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BDCE-E2A5-E01F-2BA3-5B90C783A9E9}"/>
              </a:ext>
            </a:extLst>
          </p:cNvPr>
          <p:cNvSpPr>
            <a:spLocks noGrp="1"/>
          </p:cNvSpPr>
          <p:nvPr>
            <p:ph type="title"/>
          </p:nvPr>
        </p:nvSpPr>
        <p:spPr>
          <a:xfrm>
            <a:off x="406897" y="130175"/>
            <a:ext cx="10433050" cy="535531"/>
          </a:xfrm>
        </p:spPr>
        <p:txBody>
          <a:bodyPr/>
          <a:lstStyle/>
          <a:p>
            <a:r>
              <a:rPr lang="fr-FR" noProof="0" dirty="0"/>
              <a:t>Etude de cas : Amélioration des écosystèmes de zones humides riveraines</a:t>
            </a:r>
          </a:p>
        </p:txBody>
      </p:sp>
      <p:pic>
        <p:nvPicPr>
          <p:cNvPr id="2052" name="Picture 4">
            <a:extLst>
              <a:ext uri="{FF2B5EF4-FFF2-40B4-BE49-F238E27FC236}">
                <a16:creationId xmlns:a16="http://schemas.microsoft.com/office/drawing/2014/main" id="{2AE4B501-2A90-7E82-2F01-6FC6C2A3E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0" y="665706"/>
            <a:ext cx="12481540" cy="72924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BF6DDEC-65C2-4A7C-46A2-8C2BE9201BF6}"/>
              </a:ext>
            </a:extLst>
          </p:cNvPr>
          <p:cNvSpPr txBox="1"/>
          <p:nvPr/>
        </p:nvSpPr>
        <p:spPr>
          <a:xfrm>
            <a:off x="11029950" y="6642556"/>
            <a:ext cx="1162050" cy="215444"/>
          </a:xfrm>
          <a:prstGeom prst="rect">
            <a:avLst/>
          </a:prstGeom>
          <a:noFill/>
        </p:spPr>
        <p:txBody>
          <a:bodyPr wrap="square">
            <a:spAutoFit/>
          </a:bodyPr>
          <a:lstStyle/>
          <a:p>
            <a:r>
              <a:rPr lang="fr-FR" sz="800" i="1" noProof="0" dirty="0">
                <a:solidFill>
                  <a:schemeClr val="accent1"/>
                </a:solidFill>
              </a:rPr>
              <a:t>Source: </a:t>
            </a:r>
            <a:r>
              <a:rPr lang="fr-FR" sz="800" i="1" noProof="0" dirty="0">
                <a:solidFill>
                  <a:schemeClr val="accent1"/>
                </a:solidFill>
                <a:hlinkClick r:id="rId4">
                  <a:extLst>
                    <a:ext uri="{A12FA001-AC4F-418D-AE19-62706E023703}">
                      <ahyp:hlinkClr xmlns:ahyp="http://schemas.microsoft.com/office/drawing/2018/hyperlinkcolor" val="tx"/>
                    </a:ext>
                  </a:extLst>
                </a:hlinkClick>
              </a:rPr>
              <a:t>Home | WWF</a:t>
            </a:r>
            <a:endParaRPr lang="fr-FR" sz="800" i="1" noProof="0" dirty="0">
              <a:solidFill>
                <a:schemeClr val="accent1"/>
              </a:solidFill>
            </a:endParaRPr>
          </a:p>
        </p:txBody>
      </p:sp>
      <p:sp>
        <p:nvSpPr>
          <p:cNvPr id="3" name="Rectangle 2">
            <a:extLst>
              <a:ext uri="{FF2B5EF4-FFF2-40B4-BE49-F238E27FC236}">
                <a16:creationId xmlns:a16="http://schemas.microsoft.com/office/drawing/2014/main" id="{DA61546D-C5EA-F846-8475-AD8220193423}"/>
              </a:ext>
            </a:extLst>
          </p:cNvPr>
          <p:cNvSpPr/>
          <p:nvPr/>
        </p:nvSpPr>
        <p:spPr>
          <a:xfrm>
            <a:off x="596900" y="17526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Maintenir et préserver les habitats et sous-écosystèmes importants</a:t>
            </a:r>
          </a:p>
        </p:txBody>
      </p:sp>
      <p:sp>
        <p:nvSpPr>
          <p:cNvPr id="6" name="Rectangle 5">
            <a:extLst>
              <a:ext uri="{FF2B5EF4-FFF2-40B4-BE49-F238E27FC236}">
                <a16:creationId xmlns:a16="http://schemas.microsoft.com/office/drawing/2014/main" id="{79208817-40ED-4549-B3ED-A169538F3C6F}"/>
              </a:ext>
            </a:extLst>
          </p:cNvPr>
          <p:cNvSpPr/>
          <p:nvPr/>
        </p:nvSpPr>
        <p:spPr>
          <a:xfrm>
            <a:off x="3115014" y="17653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Introduire des pratiques de pêche durable ou des moyens de subsistance alternatifs</a:t>
            </a:r>
          </a:p>
        </p:txBody>
      </p:sp>
      <p:sp>
        <p:nvSpPr>
          <p:cNvPr id="7" name="Rectangle 6">
            <a:extLst>
              <a:ext uri="{FF2B5EF4-FFF2-40B4-BE49-F238E27FC236}">
                <a16:creationId xmlns:a16="http://schemas.microsoft.com/office/drawing/2014/main" id="{924DA124-AAD5-C04C-B58B-5447D9279928}"/>
              </a:ext>
            </a:extLst>
          </p:cNvPr>
          <p:cNvSpPr/>
          <p:nvPr/>
        </p:nvSpPr>
        <p:spPr>
          <a:xfrm>
            <a:off x="4813206" y="17526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Créer et maintenir des corridors écologiques/ Zones de repos pour les oiseaux</a:t>
            </a:r>
          </a:p>
        </p:txBody>
      </p:sp>
      <p:sp>
        <p:nvSpPr>
          <p:cNvPr id="8" name="Rectangle 7">
            <a:extLst>
              <a:ext uri="{FF2B5EF4-FFF2-40B4-BE49-F238E27FC236}">
                <a16:creationId xmlns:a16="http://schemas.microsoft.com/office/drawing/2014/main" id="{D16DAE62-700C-CB41-B3AB-59333B67FB94}"/>
              </a:ext>
            </a:extLst>
          </p:cNvPr>
          <p:cNvSpPr/>
          <p:nvPr/>
        </p:nvSpPr>
        <p:spPr>
          <a:xfrm>
            <a:off x="6511398" y="17653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Réduire l’usage de produits chimiques et de pesticides </a:t>
            </a:r>
          </a:p>
        </p:txBody>
      </p:sp>
      <p:sp>
        <p:nvSpPr>
          <p:cNvPr id="9" name="Rectangle 8">
            <a:extLst>
              <a:ext uri="{FF2B5EF4-FFF2-40B4-BE49-F238E27FC236}">
                <a16:creationId xmlns:a16="http://schemas.microsoft.com/office/drawing/2014/main" id="{A4F10030-0E34-F44E-BD53-15EA33ED5541}"/>
              </a:ext>
            </a:extLst>
          </p:cNvPr>
          <p:cNvSpPr/>
          <p:nvPr/>
        </p:nvSpPr>
        <p:spPr>
          <a:xfrm>
            <a:off x="8209590" y="17526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Contrôler les eaux usées et les déchets solides</a:t>
            </a:r>
          </a:p>
        </p:txBody>
      </p:sp>
      <p:sp>
        <p:nvSpPr>
          <p:cNvPr id="10" name="Rectangle 9">
            <a:extLst>
              <a:ext uri="{FF2B5EF4-FFF2-40B4-BE49-F238E27FC236}">
                <a16:creationId xmlns:a16="http://schemas.microsoft.com/office/drawing/2014/main" id="{407D0A84-1A33-C44B-B072-1491840EB678}"/>
              </a:ext>
            </a:extLst>
          </p:cNvPr>
          <p:cNvSpPr/>
          <p:nvPr/>
        </p:nvSpPr>
        <p:spPr>
          <a:xfrm>
            <a:off x="10273180" y="1739900"/>
            <a:ext cx="1574800" cy="6096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Limiter les activités illégales/ Interdire le pompage pour l’irrigation</a:t>
            </a:r>
          </a:p>
        </p:txBody>
      </p:sp>
      <p:sp>
        <p:nvSpPr>
          <p:cNvPr id="11" name="Rectangle 10">
            <a:extLst>
              <a:ext uri="{FF2B5EF4-FFF2-40B4-BE49-F238E27FC236}">
                <a16:creationId xmlns:a16="http://schemas.microsoft.com/office/drawing/2014/main" id="{948253B7-A3AD-2E41-ACF2-7A3B8D0C85CB}"/>
              </a:ext>
            </a:extLst>
          </p:cNvPr>
          <p:cNvSpPr/>
          <p:nvPr/>
        </p:nvSpPr>
        <p:spPr>
          <a:xfrm>
            <a:off x="8086198" y="7353300"/>
            <a:ext cx="1698192" cy="363538"/>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Contrôler les eaux usées et les déchets solides</a:t>
            </a:r>
          </a:p>
        </p:txBody>
      </p:sp>
      <p:sp>
        <p:nvSpPr>
          <p:cNvPr id="12" name="Rectangle 11">
            <a:extLst>
              <a:ext uri="{FF2B5EF4-FFF2-40B4-BE49-F238E27FC236}">
                <a16:creationId xmlns:a16="http://schemas.microsoft.com/office/drawing/2014/main" id="{34B3FEA9-FE67-9C4A-8E9A-4D6EB25F7689}"/>
              </a:ext>
            </a:extLst>
          </p:cNvPr>
          <p:cNvSpPr/>
          <p:nvPr/>
        </p:nvSpPr>
        <p:spPr>
          <a:xfrm>
            <a:off x="2752198" y="4119563"/>
            <a:ext cx="1698192" cy="363538"/>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Élaborer une stratégie d’écotourisme</a:t>
            </a:r>
          </a:p>
        </p:txBody>
      </p:sp>
      <p:sp>
        <p:nvSpPr>
          <p:cNvPr id="13" name="Rectangle 12">
            <a:extLst>
              <a:ext uri="{FF2B5EF4-FFF2-40B4-BE49-F238E27FC236}">
                <a16:creationId xmlns:a16="http://schemas.microsoft.com/office/drawing/2014/main" id="{A9232B1F-B912-7D44-B9BD-159240F7E491}"/>
              </a:ext>
            </a:extLst>
          </p:cNvPr>
          <p:cNvSpPr/>
          <p:nvPr/>
        </p:nvSpPr>
        <p:spPr>
          <a:xfrm>
            <a:off x="6618388" y="3339056"/>
            <a:ext cx="1698192" cy="363538"/>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Éliminer les espèces invasives</a:t>
            </a:r>
          </a:p>
        </p:txBody>
      </p:sp>
      <p:sp>
        <p:nvSpPr>
          <p:cNvPr id="14" name="Rectangle 13">
            <a:extLst>
              <a:ext uri="{FF2B5EF4-FFF2-40B4-BE49-F238E27FC236}">
                <a16:creationId xmlns:a16="http://schemas.microsoft.com/office/drawing/2014/main" id="{611D4724-7E4F-4048-9F61-171FFC0A0D78}"/>
              </a:ext>
            </a:extLst>
          </p:cNvPr>
          <p:cNvSpPr/>
          <p:nvPr/>
        </p:nvSpPr>
        <p:spPr>
          <a:xfrm>
            <a:off x="9912783" y="4490495"/>
            <a:ext cx="1698192" cy="363538"/>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Encourager les prélèvements durables</a:t>
            </a:r>
          </a:p>
        </p:txBody>
      </p:sp>
      <p:sp>
        <p:nvSpPr>
          <p:cNvPr id="15" name="Rectangle 14">
            <a:extLst>
              <a:ext uri="{FF2B5EF4-FFF2-40B4-BE49-F238E27FC236}">
                <a16:creationId xmlns:a16="http://schemas.microsoft.com/office/drawing/2014/main" id="{6BEB751A-9F94-EB43-972C-F41FE072520A}"/>
              </a:ext>
            </a:extLst>
          </p:cNvPr>
          <p:cNvSpPr/>
          <p:nvPr/>
        </p:nvSpPr>
        <p:spPr>
          <a:xfrm>
            <a:off x="9912783" y="7353300"/>
            <a:ext cx="1698192" cy="5080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Reconnecter les zones humides au cours principal</a:t>
            </a:r>
          </a:p>
        </p:txBody>
      </p:sp>
      <p:sp>
        <p:nvSpPr>
          <p:cNvPr id="16" name="Rectangle 15">
            <a:extLst>
              <a:ext uri="{FF2B5EF4-FFF2-40B4-BE49-F238E27FC236}">
                <a16:creationId xmlns:a16="http://schemas.microsoft.com/office/drawing/2014/main" id="{371E0065-53BE-C845-80AB-9E8627E58F6E}"/>
              </a:ext>
            </a:extLst>
          </p:cNvPr>
          <p:cNvSpPr/>
          <p:nvPr/>
        </p:nvSpPr>
        <p:spPr>
          <a:xfrm>
            <a:off x="5028080" y="6242278"/>
            <a:ext cx="1483318" cy="5080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Reconnecter les zones humides au cours principal</a:t>
            </a:r>
          </a:p>
        </p:txBody>
      </p:sp>
      <p:sp>
        <p:nvSpPr>
          <p:cNvPr id="17" name="Rectangle 16">
            <a:extLst>
              <a:ext uri="{FF2B5EF4-FFF2-40B4-BE49-F238E27FC236}">
                <a16:creationId xmlns:a16="http://schemas.microsoft.com/office/drawing/2014/main" id="{0E464641-618E-7743-BE1B-026D3DE11BCE}"/>
              </a:ext>
            </a:extLst>
          </p:cNvPr>
          <p:cNvSpPr/>
          <p:nvPr/>
        </p:nvSpPr>
        <p:spPr>
          <a:xfrm>
            <a:off x="644776" y="6242278"/>
            <a:ext cx="1698192" cy="5080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Reconnecter les zones humides au cours principal</a:t>
            </a:r>
          </a:p>
        </p:txBody>
      </p:sp>
      <p:sp>
        <p:nvSpPr>
          <p:cNvPr id="18" name="Rectangle 17">
            <a:extLst>
              <a:ext uri="{FF2B5EF4-FFF2-40B4-BE49-F238E27FC236}">
                <a16:creationId xmlns:a16="http://schemas.microsoft.com/office/drawing/2014/main" id="{B34B8FF1-A4FE-AF45-9138-144245699FC3}"/>
              </a:ext>
            </a:extLst>
          </p:cNvPr>
          <p:cNvSpPr/>
          <p:nvPr/>
        </p:nvSpPr>
        <p:spPr>
          <a:xfrm>
            <a:off x="5966076" y="6858000"/>
            <a:ext cx="1698192" cy="5080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Reconnecter les zones humides au cours </a:t>
            </a:r>
          </a:p>
        </p:txBody>
      </p:sp>
      <p:sp>
        <p:nvSpPr>
          <p:cNvPr id="19" name="Rectangle 18">
            <a:extLst>
              <a:ext uri="{FF2B5EF4-FFF2-40B4-BE49-F238E27FC236}">
                <a16:creationId xmlns:a16="http://schemas.microsoft.com/office/drawing/2014/main" id="{68B96439-7F5A-F74B-8E27-4EA964B8FD66}"/>
              </a:ext>
            </a:extLst>
          </p:cNvPr>
          <p:cNvSpPr/>
          <p:nvPr/>
        </p:nvSpPr>
        <p:spPr>
          <a:xfrm>
            <a:off x="2419096" y="5828757"/>
            <a:ext cx="1483318" cy="508000"/>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Étudier les fluctuations du niveau d’eau</a:t>
            </a:r>
          </a:p>
        </p:txBody>
      </p:sp>
      <p:sp>
        <p:nvSpPr>
          <p:cNvPr id="20" name="Rectangle 19">
            <a:extLst>
              <a:ext uri="{FF2B5EF4-FFF2-40B4-BE49-F238E27FC236}">
                <a16:creationId xmlns:a16="http://schemas.microsoft.com/office/drawing/2014/main" id="{2C2F1C19-F5C0-6E4D-B487-44361CF0B23B}"/>
              </a:ext>
            </a:extLst>
          </p:cNvPr>
          <p:cNvSpPr/>
          <p:nvPr/>
        </p:nvSpPr>
        <p:spPr>
          <a:xfrm>
            <a:off x="4066741" y="5815696"/>
            <a:ext cx="1246145" cy="363538"/>
          </a:xfrm>
          <a:prstGeom prst="rect">
            <a:avLst/>
          </a:prstGeom>
          <a:solidFill>
            <a:srgbClr val="3D574C"/>
          </a:solidFill>
          <a:ln>
            <a:solidFill>
              <a:srgbClr val="3D57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t>Valoriser les corridors fluviaux</a:t>
            </a:r>
          </a:p>
        </p:txBody>
      </p:sp>
    </p:spTree>
    <p:extLst>
      <p:ext uri="{BB962C8B-B14F-4D97-AF65-F5344CB8AC3E}">
        <p14:creationId xmlns:p14="http://schemas.microsoft.com/office/powerpoint/2010/main" val="1006675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2599686"/>
          </a:xfrm>
        </p:spPr>
        <p:txBody>
          <a:bodyPr/>
          <a:lstStyle/>
          <a:p>
            <a:pPr marL="0" indent="0">
              <a:buNone/>
            </a:pPr>
            <a:r>
              <a:rPr lang="fr-FR" sz="1800" noProof="0" dirty="0">
                <a:solidFill>
                  <a:schemeClr val="bg1">
                    <a:lumMod val="50000"/>
                  </a:schemeClr>
                </a:solidFill>
              </a:rPr>
              <a:t>Introduction aux Solutions d’Adaptation</a:t>
            </a:r>
          </a:p>
          <a:p>
            <a:pPr marL="0" indent="0">
              <a:buNone/>
            </a:pPr>
            <a:r>
              <a:rPr lang="fr-FR" sz="1800" noProof="0" dirty="0">
                <a:solidFill>
                  <a:schemeClr val="bg1">
                    <a:lumMod val="50000"/>
                  </a:schemeClr>
                </a:solidFill>
              </a:rPr>
              <a:t>Identification des Solutions d’Adaptation</a:t>
            </a:r>
          </a:p>
          <a:p>
            <a:pPr marL="0" indent="0">
              <a:buNone/>
            </a:pPr>
            <a:r>
              <a:rPr lang="fr-FR" sz="1800" noProof="0" dirty="0">
                <a:solidFill>
                  <a:schemeClr val="bg1">
                    <a:lumMod val="50000"/>
                  </a:schemeClr>
                </a:solidFill>
              </a:rPr>
              <a:t>(Solutions Fondées sur la Nature)</a:t>
            </a:r>
          </a:p>
          <a:p>
            <a:pPr marL="0" indent="0">
              <a:buNone/>
            </a:pPr>
            <a:r>
              <a:rPr lang="fr-FR" sz="1800" noProof="0" dirty="0">
                <a:solidFill>
                  <a:schemeClr val="bg1"/>
                </a:solidFill>
              </a:rPr>
              <a:t>Analyse et Hiérarchisation des Solutions d’Adaptation</a:t>
            </a:r>
          </a:p>
          <a:p>
            <a:pPr marL="0" indent="0">
              <a:buNone/>
            </a:pPr>
            <a:r>
              <a:rPr lang="fr-FR" sz="1800" noProof="0" dirty="0">
                <a:solidFill>
                  <a:schemeClr val="bg1">
                    <a:lumMod val="50000"/>
                  </a:schemeClr>
                </a:solidFill>
              </a:rPr>
              <a:t>(Participation et Communication avec les Parties Prenantes)</a:t>
            </a:r>
            <a:br>
              <a:rPr lang="fr-FR" sz="1800" noProof="0" dirty="0">
                <a:solidFill>
                  <a:schemeClr val="bg1">
                    <a:lumMod val="65000"/>
                  </a:schemeClr>
                </a:solidFill>
              </a:rPr>
            </a:br>
            <a:endParaRPr lang="fr-FR" sz="1800" noProof="0" dirty="0">
              <a:solidFill>
                <a:schemeClr val="bg1">
                  <a:lumMod val="65000"/>
                </a:schemeClr>
              </a:solidFill>
            </a:endParaRPr>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3866205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B1176-1B1A-3776-B815-896143BF86AE}"/>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4A2F1B90-556A-953C-375F-B55ACD5BB25E}"/>
              </a:ext>
            </a:extLst>
          </p:cNvPr>
          <p:cNvSpPr>
            <a:spLocks noGrp="1"/>
          </p:cNvSpPr>
          <p:nvPr>
            <p:ph type="title"/>
          </p:nvPr>
        </p:nvSpPr>
        <p:spPr>
          <a:xfrm>
            <a:off x="596900" y="130175"/>
            <a:ext cx="9648700" cy="535531"/>
          </a:xfrm>
        </p:spPr>
        <p:txBody>
          <a:bodyPr/>
          <a:lstStyle/>
          <a:p>
            <a:r>
              <a:rPr lang="fr-FR" noProof="0" dirty="0"/>
              <a:t>Analyser les solutions d’adaptation</a:t>
            </a:r>
            <a:endParaRPr lang="fr-FR" sz="2400" noProof="0" dirty="0"/>
          </a:p>
        </p:txBody>
      </p:sp>
      <p:sp>
        <p:nvSpPr>
          <p:cNvPr id="63" name="Pentagon 26">
            <a:extLst>
              <a:ext uri="{FF2B5EF4-FFF2-40B4-BE49-F238E27FC236}">
                <a16:creationId xmlns:a16="http://schemas.microsoft.com/office/drawing/2014/main" id="{F25D0751-2ADF-E78C-F5E7-B3B405B18583}"/>
              </a:ext>
            </a:extLst>
          </p:cNvPr>
          <p:cNvSpPr/>
          <p:nvPr/>
        </p:nvSpPr>
        <p:spPr>
          <a:xfrm>
            <a:off x="3119642" y="3503561"/>
            <a:ext cx="7244932" cy="65082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Réaliser une analyse économique des options de résilience applicables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4" name="Pentagon 36">
            <a:extLst>
              <a:ext uri="{FF2B5EF4-FFF2-40B4-BE49-F238E27FC236}">
                <a16:creationId xmlns:a16="http://schemas.microsoft.com/office/drawing/2014/main" id="{276A0CC8-B2EC-223F-DE3B-00DFC5E31C91}"/>
              </a:ext>
            </a:extLst>
          </p:cNvPr>
          <p:cNvSpPr/>
          <p:nvPr/>
        </p:nvSpPr>
        <p:spPr>
          <a:xfrm>
            <a:off x="3105533" y="2727674"/>
            <a:ext cx="7244932" cy="669828"/>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75000"/>
                  </a:schemeClr>
                </a:solidFill>
              </a:rPr>
              <a:t>Identifier les options de résilience pertinentes et les </a:t>
            </a:r>
            <a:r>
              <a:rPr lang="fr-FR" b="1" noProof="0" dirty="0" err="1">
                <a:solidFill>
                  <a:schemeClr val="bg1">
                    <a:lumMod val="75000"/>
                  </a:schemeClr>
                </a:solidFill>
              </a:rPr>
              <a:t>co</a:t>
            </a:r>
            <a:r>
              <a:rPr lang="fr-FR" b="1" noProof="0" dirty="0">
                <a:solidFill>
                  <a:schemeClr val="bg1">
                    <a:lumMod val="75000"/>
                  </a:schemeClr>
                </a:solidFill>
              </a:rPr>
              <a:t>-bénéfices associés</a:t>
            </a:r>
            <a:endParaRPr kumimoji="0" lang="fr-FR" b="1" i="0" u="none" strike="noStrike" kern="1200" cap="none" spc="0" normalizeH="0" baseline="0" noProof="0" dirty="0">
              <a:ln>
                <a:noFill/>
              </a:ln>
              <a:solidFill>
                <a:schemeClr val="bg1">
                  <a:lumMod val="75000"/>
                </a:schemeClr>
              </a:solidFill>
              <a:effectLst/>
              <a:uLnTx/>
              <a:uFillTx/>
              <a:latin typeface="Roboto" panose="02020603050405020304"/>
              <a:ea typeface="+mn-ea"/>
              <a:cs typeface="+mn-cs"/>
            </a:endParaRPr>
          </a:p>
        </p:txBody>
      </p:sp>
      <p:sp>
        <p:nvSpPr>
          <p:cNvPr id="66" name="Pentagon 16">
            <a:extLst>
              <a:ext uri="{FF2B5EF4-FFF2-40B4-BE49-F238E27FC236}">
                <a16:creationId xmlns:a16="http://schemas.microsoft.com/office/drawing/2014/main" id="{83922789-6AF1-E000-B400-B29FC70FA092}"/>
              </a:ext>
            </a:extLst>
          </p:cNvPr>
          <p:cNvSpPr/>
          <p:nvPr/>
        </p:nvSpPr>
        <p:spPr>
          <a:xfrm>
            <a:off x="3130659" y="1980949"/>
            <a:ext cx="7219805" cy="65924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75000"/>
                  </a:schemeClr>
                </a:solidFill>
              </a:rPr>
              <a:t>Définir les objectifs de résilience climatique</a:t>
            </a:r>
            <a:endParaRPr kumimoji="0" lang="fr-FR" b="1" i="0" u="none" strike="noStrike" kern="1200" cap="none" spc="0" normalizeH="0" baseline="0" noProof="0" dirty="0">
              <a:ln>
                <a:noFill/>
              </a:ln>
              <a:solidFill>
                <a:schemeClr val="bg1">
                  <a:lumMod val="75000"/>
                </a:schemeClr>
              </a:solidFill>
              <a:effectLst/>
              <a:uLnTx/>
              <a:uFillTx/>
              <a:latin typeface="Roboto" panose="02020603050405020304"/>
              <a:ea typeface="+mn-ea"/>
              <a:cs typeface="+mn-cs"/>
            </a:endParaRPr>
          </a:p>
        </p:txBody>
      </p:sp>
      <p:sp>
        <p:nvSpPr>
          <p:cNvPr id="24" name="Oval 23">
            <a:extLst>
              <a:ext uri="{FF2B5EF4-FFF2-40B4-BE49-F238E27FC236}">
                <a16:creationId xmlns:a16="http://schemas.microsoft.com/office/drawing/2014/main" id="{5908ADA9-2FDF-4437-7DF0-6794F3780066}"/>
              </a:ext>
            </a:extLst>
          </p:cNvPr>
          <p:cNvSpPr>
            <a:spLocks noChangeAspect="1"/>
          </p:cNvSpPr>
          <p:nvPr/>
        </p:nvSpPr>
        <p:spPr>
          <a:xfrm>
            <a:off x="2682223" y="2060695"/>
            <a:ext cx="474155" cy="474155"/>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chemeClr val="bg1">
                    <a:lumMod val="75000"/>
                  </a:schemeClr>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9770BDB9-F284-0B48-DCB0-C181A5A76D0A}"/>
              </a:ext>
            </a:extLst>
          </p:cNvPr>
          <p:cNvSpPr>
            <a:spLocks noChangeAspect="1"/>
          </p:cNvSpPr>
          <p:nvPr/>
        </p:nvSpPr>
        <p:spPr>
          <a:xfrm>
            <a:off x="2682223" y="2859454"/>
            <a:ext cx="474155" cy="474155"/>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chemeClr val="bg1">
                    <a:lumMod val="75000"/>
                  </a:schemeClr>
                </a:solidFill>
                <a:effectLst/>
                <a:uLnTx/>
                <a:uFillTx/>
                <a:latin typeface="Roboto" panose="02020603050405020304"/>
                <a:ea typeface="+mn-ea"/>
                <a:cs typeface="+mn-cs"/>
              </a:rPr>
              <a:t>2</a:t>
            </a:r>
          </a:p>
        </p:txBody>
      </p:sp>
      <p:sp>
        <p:nvSpPr>
          <p:cNvPr id="26" name="Oval 25">
            <a:extLst>
              <a:ext uri="{FF2B5EF4-FFF2-40B4-BE49-F238E27FC236}">
                <a16:creationId xmlns:a16="http://schemas.microsoft.com/office/drawing/2014/main" id="{A4663B72-4F0A-4EB8-2837-C1948E4A12F6}"/>
              </a:ext>
            </a:extLst>
          </p:cNvPr>
          <p:cNvSpPr>
            <a:spLocks noChangeAspect="1"/>
          </p:cNvSpPr>
          <p:nvPr/>
        </p:nvSpPr>
        <p:spPr>
          <a:xfrm>
            <a:off x="2685091" y="3578082"/>
            <a:ext cx="474155" cy="47415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30" name="Pentagon 26">
            <a:extLst>
              <a:ext uri="{FF2B5EF4-FFF2-40B4-BE49-F238E27FC236}">
                <a16:creationId xmlns:a16="http://schemas.microsoft.com/office/drawing/2014/main" id="{88091B74-821A-1300-D988-720E3836CBE8}"/>
              </a:ext>
            </a:extLst>
          </p:cNvPr>
          <p:cNvSpPr/>
          <p:nvPr/>
        </p:nvSpPr>
        <p:spPr>
          <a:xfrm>
            <a:off x="3130659" y="4232818"/>
            <a:ext cx="7244933" cy="906396"/>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Combiner les évaluations techniques et économiques afin de hiérarchiser les options de résilience privilégiées en tenant compte des risques et des bénéfices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31" name="Oval 30">
            <a:extLst>
              <a:ext uri="{FF2B5EF4-FFF2-40B4-BE49-F238E27FC236}">
                <a16:creationId xmlns:a16="http://schemas.microsoft.com/office/drawing/2014/main" id="{91343A7C-DE67-4918-E034-5936A921896D}"/>
              </a:ext>
            </a:extLst>
          </p:cNvPr>
          <p:cNvSpPr>
            <a:spLocks noChangeAspect="1"/>
          </p:cNvSpPr>
          <p:nvPr/>
        </p:nvSpPr>
        <p:spPr>
          <a:xfrm>
            <a:off x="2709166" y="4448938"/>
            <a:ext cx="474155" cy="474155"/>
          </a:xfrm>
          <a:prstGeom prst="ellipse">
            <a:avLst/>
          </a:prstGeom>
          <a:solidFill>
            <a:srgbClr val="92A5C9"/>
          </a:solidFill>
          <a:ln>
            <a:solidFill>
              <a:srgbClr val="92A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noProof="0" dirty="0">
                <a:solidFill>
                  <a:srgbClr val="FFFFFF"/>
                </a:solidFill>
                <a:latin typeface="Roboto" panose="02020603050405020304"/>
              </a:rPr>
              <a:t>4</a:t>
            </a:r>
            <a:endParaRPr kumimoji="0" lang="fr-FR" b="0" i="0" u="none" strike="noStrike" kern="1200" cap="none" spc="0" normalizeH="0" baseline="0" noProof="0" dirty="0">
              <a:ln>
                <a:noFill/>
              </a:ln>
              <a:solidFill>
                <a:srgbClr val="FFFFFF"/>
              </a:solidFill>
              <a:effectLst/>
              <a:uLnTx/>
              <a:uFillTx/>
              <a:latin typeface="Roboto" panose="02020603050405020304"/>
              <a:ea typeface="+mn-ea"/>
              <a:cs typeface="+mn-cs"/>
            </a:endParaRPr>
          </a:p>
        </p:txBody>
      </p:sp>
      <p:sp>
        <p:nvSpPr>
          <p:cNvPr id="4" name="Left Brace 3">
            <a:extLst>
              <a:ext uri="{FF2B5EF4-FFF2-40B4-BE49-F238E27FC236}">
                <a16:creationId xmlns:a16="http://schemas.microsoft.com/office/drawing/2014/main" id="{82C7B97F-FFCB-7238-2EE0-AF9BCF6C94AC}"/>
              </a:ext>
            </a:extLst>
          </p:cNvPr>
          <p:cNvSpPr/>
          <p:nvPr/>
        </p:nvSpPr>
        <p:spPr>
          <a:xfrm>
            <a:off x="1696454" y="1833342"/>
            <a:ext cx="1461738" cy="3384309"/>
          </a:xfrm>
          <a:prstGeom prst="leftBrace">
            <a:avLst>
              <a:gd name="adj1" fmla="val 14998"/>
              <a:gd name="adj2" fmla="val 74743"/>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5" name="Left Brace 4">
            <a:extLst>
              <a:ext uri="{FF2B5EF4-FFF2-40B4-BE49-F238E27FC236}">
                <a16:creationId xmlns:a16="http://schemas.microsoft.com/office/drawing/2014/main" id="{84B4DC94-C0D4-F94E-8261-AC7D2DBC822B}"/>
              </a:ext>
            </a:extLst>
          </p:cNvPr>
          <p:cNvSpPr/>
          <p:nvPr/>
        </p:nvSpPr>
        <p:spPr>
          <a:xfrm rot="10800000">
            <a:off x="10263828" y="1980949"/>
            <a:ext cx="474155" cy="1416553"/>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7" name="TextBox 6">
            <a:extLst>
              <a:ext uri="{FF2B5EF4-FFF2-40B4-BE49-F238E27FC236}">
                <a16:creationId xmlns:a16="http://schemas.microsoft.com/office/drawing/2014/main" id="{90F61A03-30BD-96CB-20E0-93735AC07501}"/>
              </a:ext>
            </a:extLst>
          </p:cNvPr>
          <p:cNvSpPr txBox="1"/>
          <p:nvPr/>
        </p:nvSpPr>
        <p:spPr>
          <a:xfrm>
            <a:off x="10669283" y="2227560"/>
            <a:ext cx="1651870" cy="923330"/>
          </a:xfrm>
          <a:prstGeom prst="rect">
            <a:avLst/>
          </a:prstGeom>
          <a:noFill/>
        </p:spPr>
        <p:txBody>
          <a:bodyPr wrap="square">
            <a:spAutoFit/>
          </a:bodyPr>
          <a:lstStyle/>
          <a:p>
            <a:r>
              <a:rPr lang="fr-FR" b="1" u="sng" noProof="0" dirty="0">
                <a:solidFill>
                  <a:schemeClr val="bg1">
                    <a:lumMod val="75000"/>
                  </a:schemeClr>
                </a:solidFill>
              </a:rPr>
              <a:t>Identifier</a:t>
            </a:r>
            <a:r>
              <a:rPr lang="fr-FR" b="1" noProof="0" dirty="0">
                <a:solidFill>
                  <a:schemeClr val="bg1">
                    <a:lumMod val="75000"/>
                  </a:schemeClr>
                </a:solidFill>
              </a:rPr>
              <a:t> les solutions d’adaptation</a:t>
            </a:r>
          </a:p>
        </p:txBody>
      </p:sp>
      <p:sp>
        <p:nvSpPr>
          <p:cNvPr id="8" name="TextBox 7">
            <a:extLst>
              <a:ext uri="{FF2B5EF4-FFF2-40B4-BE49-F238E27FC236}">
                <a16:creationId xmlns:a16="http://schemas.microsoft.com/office/drawing/2014/main" id="{51B2B951-3280-592B-6566-6DF850043E5A}"/>
              </a:ext>
            </a:extLst>
          </p:cNvPr>
          <p:cNvSpPr txBox="1"/>
          <p:nvPr/>
        </p:nvSpPr>
        <p:spPr>
          <a:xfrm>
            <a:off x="10669283" y="3632653"/>
            <a:ext cx="1651870" cy="1200329"/>
          </a:xfrm>
          <a:prstGeom prst="rect">
            <a:avLst/>
          </a:prstGeom>
          <a:noFill/>
        </p:spPr>
        <p:txBody>
          <a:bodyPr wrap="square">
            <a:spAutoFit/>
          </a:bodyPr>
          <a:lstStyle/>
          <a:p>
            <a:r>
              <a:rPr lang="fr-FR" b="1" u="sng" noProof="0" dirty="0"/>
              <a:t>Analyser et hiérarchiser </a:t>
            </a:r>
            <a:r>
              <a:rPr lang="fr-FR" b="1" noProof="0" dirty="0"/>
              <a:t>les solutions d’adaptation</a:t>
            </a:r>
          </a:p>
        </p:txBody>
      </p:sp>
      <p:sp>
        <p:nvSpPr>
          <p:cNvPr id="11" name="Left Brace 10">
            <a:extLst>
              <a:ext uri="{FF2B5EF4-FFF2-40B4-BE49-F238E27FC236}">
                <a16:creationId xmlns:a16="http://schemas.microsoft.com/office/drawing/2014/main" id="{C92754EB-01D1-1DD9-0A8D-30C52B3593CD}"/>
              </a:ext>
            </a:extLst>
          </p:cNvPr>
          <p:cNvSpPr/>
          <p:nvPr/>
        </p:nvSpPr>
        <p:spPr>
          <a:xfrm rot="10800000">
            <a:off x="10284298" y="3428439"/>
            <a:ext cx="453684" cy="1789211"/>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6" name="image9.png">
            <a:extLst>
              <a:ext uri="{FF2B5EF4-FFF2-40B4-BE49-F238E27FC236}">
                <a16:creationId xmlns:a16="http://schemas.microsoft.com/office/drawing/2014/main" id="{F3F8D80E-41FC-02C0-8E0D-51C8339F7F6D}"/>
              </a:ext>
            </a:extLst>
          </p:cNvPr>
          <p:cNvPicPr/>
          <p:nvPr/>
        </p:nvPicPr>
        <p:blipFill>
          <a:blip r:embed="rId3"/>
          <a:srcRect l="25792" r="50502" b="37135"/>
          <a:stretch/>
        </p:blipFill>
        <p:spPr>
          <a:xfrm>
            <a:off x="323222" y="1770962"/>
            <a:ext cx="1423188" cy="3125293"/>
          </a:xfrm>
          <a:prstGeom prst="rect">
            <a:avLst/>
          </a:prstGeom>
          <a:ln/>
        </p:spPr>
      </p:pic>
      <p:pic>
        <p:nvPicPr>
          <p:cNvPr id="17" name="Picture 16" descr="A diagram of a project&#10;&#10;Description automatically generated">
            <a:extLst>
              <a:ext uri="{FF2B5EF4-FFF2-40B4-BE49-F238E27FC236}">
                <a16:creationId xmlns:a16="http://schemas.microsoft.com/office/drawing/2014/main" id="{84B5F0BF-B887-134F-9142-66B910B43206}"/>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203806" y="1545007"/>
            <a:ext cx="1911866" cy="3423099"/>
          </a:xfrm>
          <a:prstGeom prst="rect">
            <a:avLst/>
          </a:prstGeom>
        </p:spPr>
      </p:pic>
    </p:spTree>
    <p:extLst>
      <p:ext uri="{BB962C8B-B14F-4D97-AF65-F5344CB8AC3E}">
        <p14:creationId xmlns:p14="http://schemas.microsoft.com/office/powerpoint/2010/main" val="24189385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52A4D-F616-4407-A627-873DCFBDD1F8}"/>
            </a:ext>
          </a:extLst>
        </p:cNvPr>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A670BC04-A91A-8C5E-9FC9-76F4BA99759C}"/>
              </a:ext>
            </a:extLst>
          </p:cNvPr>
          <p:cNvSpPr txBox="1">
            <a:spLocks/>
          </p:cNvSpPr>
          <p:nvPr/>
        </p:nvSpPr>
        <p:spPr>
          <a:xfrm>
            <a:off x="532353" y="1645790"/>
            <a:ext cx="11068243" cy="370171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Symbol" panose="05050102010706020507" pitchFamily="18" charset="2"/>
              <a:buChar char="Þ"/>
            </a:pPr>
            <a:r>
              <a:rPr lang="fr-FR" sz="2400" noProof="0" dirty="0"/>
              <a:t> Comparer différentes solutions d’adaptation </a:t>
            </a:r>
          </a:p>
          <a:p>
            <a:pPr marL="57150" indent="0">
              <a:lnSpc>
                <a:spcPct val="100000"/>
              </a:lnSpc>
              <a:spcBef>
                <a:spcPts val="0"/>
              </a:spcBef>
              <a:spcAft>
                <a:spcPts val="600"/>
              </a:spcAft>
              <a:buClr>
                <a:schemeClr val="accent1"/>
              </a:buClr>
              <a:buNone/>
            </a:pPr>
            <a:r>
              <a:rPr lang="fr-FR" sz="2400" noProof="0" dirty="0"/>
              <a:t>	</a:t>
            </a:r>
            <a:r>
              <a:rPr lang="fr-FR" b="1" noProof="0" dirty="0"/>
              <a:t> </a:t>
            </a:r>
            <a:r>
              <a:rPr lang="fr-FR" sz="2400" noProof="0" dirty="0"/>
              <a:t>Méthodes de comparaison:</a:t>
            </a:r>
          </a:p>
          <a:p>
            <a:pPr marL="1714500" lvl="3" indent="-285750">
              <a:lnSpc>
                <a:spcPct val="100000"/>
              </a:lnSpc>
              <a:spcBef>
                <a:spcPts val="0"/>
              </a:spcBef>
              <a:spcAft>
                <a:spcPts val="600"/>
              </a:spcAft>
              <a:buClr>
                <a:schemeClr val="accent1"/>
              </a:buClr>
              <a:buFont typeface="Courier New" panose="02070309020205020404" pitchFamily="49" charset="0"/>
              <a:buChar char="o"/>
            </a:pPr>
            <a:r>
              <a:rPr lang="fr-FR" sz="2400" noProof="0" dirty="0"/>
              <a:t>Analyse multicritère (AMC) </a:t>
            </a:r>
          </a:p>
          <a:p>
            <a:pPr marL="1714500" lvl="3" indent="-285750">
              <a:lnSpc>
                <a:spcPct val="100000"/>
              </a:lnSpc>
              <a:spcBef>
                <a:spcPts val="0"/>
              </a:spcBef>
              <a:spcAft>
                <a:spcPts val="600"/>
              </a:spcAft>
              <a:buClr>
                <a:schemeClr val="accent1"/>
              </a:buClr>
              <a:buFont typeface="Courier New" panose="02070309020205020404" pitchFamily="49" charset="0"/>
              <a:buChar char="o"/>
            </a:pPr>
            <a:r>
              <a:rPr lang="fr-FR" sz="2400" noProof="0" dirty="0"/>
              <a:t>Analyse coûts-bénéfices (ACB)</a:t>
            </a:r>
          </a:p>
          <a:p>
            <a:pPr marL="57150" indent="0">
              <a:lnSpc>
                <a:spcPct val="100000"/>
              </a:lnSpc>
              <a:spcBef>
                <a:spcPts val="0"/>
              </a:spcBef>
              <a:spcAft>
                <a:spcPts val="600"/>
              </a:spcAft>
              <a:buClr>
                <a:schemeClr val="accent1"/>
              </a:buClr>
              <a:buNone/>
            </a:pPr>
            <a:endParaRPr lang="fr-FR" sz="2400" noProof="0" dirty="0"/>
          </a:p>
          <a:p>
            <a:pPr marL="57150" indent="0">
              <a:lnSpc>
                <a:spcPct val="100000"/>
              </a:lnSpc>
              <a:spcBef>
                <a:spcPts val="0"/>
              </a:spcBef>
              <a:spcAft>
                <a:spcPts val="600"/>
              </a:spcAft>
              <a:buClr>
                <a:schemeClr val="accent1"/>
              </a:buClr>
              <a:buNone/>
            </a:pPr>
            <a:r>
              <a:rPr lang="fr-FR" sz="2400" noProof="0" dirty="0"/>
              <a:t>Mais dans un partenariat public-privé (PPP), les solutions d’adaptation doivent offrir un bon rapport qualité-prix!</a:t>
            </a:r>
          </a:p>
          <a:p>
            <a:pPr marL="57150" indent="0">
              <a:lnSpc>
                <a:spcPct val="100000"/>
              </a:lnSpc>
              <a:spcBef>
                <a:spcPts val="0"/>
              </a:spcBef>
              <a:spcAft>
                <a:spcPts val="600"/>
              </a:spcAft>
              <a:buClr>
                <a:schemeClr val="accent1"/>
              </a:buClr>
              <a:buNone/>
            </a:pPr>
            <a:r>
              <a:rPr lang="fr-FR" sz="2400" noProof="0" dirty="0"/>
              <a:t> ⇒ Une </a:t>
            </a:r>
            <a:r>
              <a:rPr lang="fr-FR" sz="2400" b="1" noProof="0" dirty="0"/>
              <a:t>analyse économique coûts-bénéfices </a:t>
            </a:r>
            <a:r>
              <a:rPr lang="fr-FR" sz="2400" noProof="0" dirty="0"/>
              <a:t>est donc nécessaire</a:t>
            </a:r>
          </a:p>
        </p:txBody>
      </p:sp>
      <p:sp>
        <p:nvSpPr>
          <p:cNvPr id="5" name="Title 1">
            <a:extLst>
              <a:ext uri="{FF2B5EF4-FFF2-40B4-BE49-F238E27FC236}">
                <a16:creationId xmlns:a16="http://schemas.microsoft.com/office/drawing/2014/main" id="{E7E35D41-E6AB-D7A6-2DB7-06A95DC99431}"/>
              </a:ext>
            </a:extLst>
          </p:cNvPr>
          <p:cNvSpPr txBox="1">
            <a:spLocks/>
          </p:cNvSpPr>
          <p:nvPr/>
        </p:nvSpPr>
        <p:spPr>
          <a:xfrm>
            <a:off x="596900" y="130175"/>
            <a:ext cx="9648700" cy="535531"/>
          </a:xfrm>
          <a:prstGeom prst="rect">
            <a:avLst/>
          </a:prstGeom>
        </p:spPr>
        <p:txBody>
          <a:bodyPr wrap="square">
            <a:noAutofit/>
          </a:bodyPr>
          <a:lstStyle>
            <a:lvl1pPr algn="l" defTabSz="914400" rtl="0" eaLnBrk="1" latinLnBrk="0" hangingPunct="1">
              <a:lnSpc>
                <a:spcPct val="90000"/>
              </a:lnSpc>
              <a:spcBef>
                <a:spcPct val="0"/>
              </a:spcBef>
              <a:buNone/>
              <a:defRPr sz="2400" b="1"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Analyser les solutions d’adaptation</a:t>
            </a:r>
          </a:p>
        </p:txBody>
      </p:sp>
      <p:sp>
        <p:nvSpPr>
          <p:cNvPr id="6" name="TextBox 5">
            <a:extLst>
              <a:ext uri="{FF2B5EF4-FFF2-40B4-BE49-F238E27FC236}">
                <a16:creationId xmlns:a16="http://schemas.microsoft.com/office/drawing/2014/main" id="{FDD2B7BA-69E5-CDC0-09F8-46595A4BB1BA}"/>
              </a:ext>
            </a:extLst>
          </p:cNvPr>
          <p:cNvSpPr txBox="1"/>
          <p:nvPr/>
        </p:nvSpPr>
        <p:spPr>
          <a:xfrm>
            <a:off x="532353" y="665706"/>
            <a:ext cx="10903432" cy="461665"/>
          </a:xfrm>
          <a:prstGeom prst="rect">
            <a:avLst/>
          </a:prstGeom>
          <a:noFill/>
        </p:spPr>
        <p:txBody>
          <a:bodyPr wrap="square">
            <a:spAutoFit/>
          </a:bodyPr>
          <a:lstStyle/>
          <a:p>
            <a:r>
              <a:rPr lang="fr-FR" sz="2400" b="1" noProof="0" dirty="0"/>
              <a:t>Comment choisir les solutions d’adaptation à mettre en œuvre?</a:t>
            </a:r>
            <a:endParaRPr lang="fr-FR" sz="2400" noProof="0" dirty="0"/>
          </a:p>
        </p:txBody>
      </p:sp>
    </p:spTree>
    <p:extLst>
      <p:ext uri="{BB962C8B-B14F-4D97-AF65-F5344CB8AC3E}">
        <p14:creationId xmlns:p14="http://schemas.microsoft.com/office/powerpoint/2010/main" val="15351079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2289B-398E-A6A1-305D-FA8465B256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AC5C94-DE11-0CF9-68DC-EAEF1B8D0BF5}"/>
              </a:ext>
            </a:extLst>
          </p:cNvPr>
          <p:cNvSpPr>
            <a:spLocks noGrp="1"/>
          </p:cNvSpPr>
          <p:nvPr>
            <p:ph type="title"/>
          </p:nvPr>
        </p:nvSpPr>
        <p:spPr>
          <a:xfrm>
            <a:off x="596899" y="130175"/>
            <a:ext cx="9712223" cy="843219"/>
          </a:xfrm>
        </p:spPr>
        <p:txBody>
          <a:bodyPr/>
          <a:lstStyle/>
          <a:p>
            <a:r>
              <a:rPr lang="fr-FR" noProof="0" dirty="0"/>
              <a:t>Réaliser une analyse économique des options de résilience applicables – </a:t>
            </a:r>
            <a:r>
              <a:rPr lang="fr-FR" b="0" noProof="0" dirty="0"/>
              <a:t>Analyse Coûts-Bénéfices</a:t>
            </a:r>
          </a:p>
        </p:txBody>
      </p:sp>
      <p:sp>
        <p:nvSpPr>
          <p:cNvPr id="3" name="Text Placeholder 2">
            <a:extLst>
              <a:ext uri="{FF2B5EF4-FFF2-40B4-BE49-F238E27FC236}">
                <a16:creationId xmlns:a16="http://schemas.microsoft.com/office/drawing/2014/main" id="{AA04512D-B993-0387-B512-C2A344907AF6}"/>
              </a:ext>
            </a:extLst>
          </p:cNvPr>
          <p:cNvSpPr>
            <a:spLocks noGrp="1"/>
          </p:cNvSpPr>
          <p:nvPr>
            <p:ph type="body" sz="quarter" idx="10"/>
          </p:nvPr>
        </p:nvSpPr>
        <p:spPr>
          <a:xfrm>
            <a:off x="596899" y="1179367"/>
            <a:ext cx="10956471" cy="5195455"/>
          </a:xfrm>
        </p:spPr>
        <p:txBody>
          <a:bodyPr/>
          <a:lstStyle/>
          <a:p>
            <a:pPr marL="0" indent="0">
              <a:spcBef>
                <a:spcPts val="1200"/>
              </a:spcBef>
              <a:buNone/>
            </a:pPr>
            <a:r>
              <a:rPr lang="fr-FR" sz="2000" u="sng" noProof="0" dirty="0"/>
              <a:t>Qu’est-ce qu’une analyse coûts-bénéfices?</a:t>
            </a:r>
          </a:p>
          <a:p>
            <a:pPr marL="0" indent="0">
              <a:spcBef>
                <a:spcPts val="1200"/>
              </a:spcBef>
              <a:buNone/>
            </a:pPr>
            <a:r>
              <a:rPr lang="fr-FR" sz="2000" noProof="0" dirty="0"/>
              <a:t>Les mesures présélectionnées sont évaluées quantitativement dans une analyse coûts-bénéfices (ACB), où les coûts et les avantages sont identifiés et, lorsque c’est possible, quantifiés monétairement afin d’élaborer la justification économique (business case).</a:t>
            </a:r>
            <a:r>
              <a:rPr lang="fr-FR" sz="2000" b="1" noProof="0" dirty="0"/>
              <a:t>			</a:t>
            </a:r>
          </a:p>
          <a:p>
            <a:pPr marL="0" indent="0">
              <a:spcBef>
                <a:spcPts val="1200"/>
              </a:spcBef>
              <a:buNone/>
            </a:pPr>
            <a:r>
              <a:rPr lang="fr-FR" sz="2000" b="1" u="sng" noProof="0" dirty="0"/>
              <a:t>Bénéfice net = Avantages – Coûts</a:t>
            </a:r>
          </a:p>
          <a:p>
            <a:pPr marL="0" indent="0">
              <a:spcBef>
                <a:spcPts val="1200"/>
              </a:spcBef>
              <a:buNone/>
            </a:pPr>
            <a:r>
              <a:rPr lang="fr-FR" sz="2000" b="1" noProof="0" dirty="0"/>
              <a:t>Avantages = </a:t>
            </a:r>
            <a:r>
              <a:rPr lang="fr-FR" sz="2000" noProof="0" dirty="0"/>
              <a:t>réduction du risque climatique futur (impacts directs et indirects) + </a:t>
            </a:r>
            <a:r>
              <a:rPr lang="fr-FR" sz="2000" noProof="0" dirty="0" err="1"/>
              <a:t>co</a:t>
            </a:r>
            <a:r>
              <a:rPr lang="fr-FR" sz="2000" noProof="0" dirty="0"/>
              <a:t>-bénéfices supplémentaires</a:t>
            </a:r>
          </a:p>
          <a:p>
            <a:pPr marL="0" indent="0">
              <a:spcBef>
                <a:spcPts val="1200"/>
              </a:spcBef>
              <a:buNone/>
            </a:pPr>
            <a:r>
              <a:rPr lang="fr-FR" sz="2000" b="1" noProof="0" dirty="0"/>
              <a:t>Coûts = </a:t>
            </a:r>
            <a:r>
              <a:rPr lang="fr-FR" sz="2000" noProof="0" dirty="0"/>
              <a:t>CAPEX et OPEX sur la durée de vie du projet</a:t>
            </a:r>
          </a:p>
          <a:p>
            <a:pPr marL="0" indent="0">
              <a:spcBef>
                <a:spcPts val="1200"/>
              </a:spcBef>
              <a:buNone/>
            </a:pPr>
            <a:endParaRPr lang="fr-FR" sz="2000" noProof="0" dirty="0"/>
          </a:p>
          <a:p>
            <a:pPr marL="0" indent="0">
              <a:spcBef>
                <a:spcPts val="1200"/>
              </a:spcBef>
              <a:buNone/>
            </a:pPr>
            <a:r>
              <a:rPr lang="fr-FR" sz="2000" noProof="0" dirty="0"/>
              <a:t>En général, </a:t>
            </a:r>
            <a:r>
              <a:rPr lang="fr-FR" sz="2000" u="sng" noProof="0" dirty="0"/>
              <a:t>la Valeur Actuelle Nette </a:t>
            </a:r>
            <a:r>
              <a:rPr lang="fr-FR" sz="2000" noProof="0" dirty="0"/>
              <a:t>(VAN) est utilisée comme indicateur principal, c’est-à-dire que les coûts et avantages sur toute la durée du projet sont actualisés en VAN.</a:t>
            </a:r>
          </a:p>
          <a:p>
            <a:pPr marL="0" indent="0">
              <a:spcBef>
                <a:spcPts val="1200"/>
              </a:spcBef>
              <a:buNone/>
            </a:pPr>
            <a:r>
              <a:rPr lang="fr-FR" sz="2000" noProof="0" dirty="0"/>
              <a:t>L’ACB peut être réalisée pour chaque mesure présélectionnée individuellement ou pour un ensemble de mesures regroupées.</a:t>
            </a:r>
          </a:p>
        </p:txBody>
      </p:sp>
    </p:spTree>
    <p:extLst>
      <p:ext uri="{BB962C8B-B14F-4D97-AF65-F5344CB8AC3E}">
        <p14:creationId xmlns:p14="http://schemas.microsoft.com/office/powerpoint/2010/main" val="449513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DBEE0-1473-114E-753E-D40A17B76019}"/>
              </a:ext>
            </a:extLst>
          </p:cNvPr>
          <p:cNvSpPr>
            <a:spLocks noGrp="1"/>
          </p:cNvSpPr>
          <p:nvPr>
            <p:ph type="title"/>
          </p:nvPr>
        </p:nvSpPr>
        <p:spPr/>
        <p:txBody>
          <a:bodyPr/>
          <a:lstStyle/>
          <a:p>
            <a:pPr lvl="0">
              <a:lnSpc>
                <a:spcPct val="100000"/>
              </a:lnSpc>
              <a:spcBef>
                <a:spcPts val="0"/>
              </a:spcBef>
              <a:defRPr/>
            </a:pPr>
            <a:r>
              <a:rPr lang="fr-FR" noProof="0" dirty="0"/>
              <a:t>Hiérarchiser les options de résilience </a:t>
            </a:r>
            <a:r>
              <a:rPr lang="fr-FR" dirty="0"/>
              <a:t>p</a:t>
            </a:r>
            <a:r>
              <a:rPr lang="fr-FR" noProof="0" dirty="0"/>
              <a:t>référées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3" name="Text Placeholder 2">
            <a:extLst>
              <a:ext uri="{FF2B5EF4-FFF2-40B4-BE49-F238E27FC236}">
                <a16:creationId xmlns:a16="http://schemas.microsoft.com/office/drawing/2014/main" id="{DB56FC32-4222-C9A9-982C-D55403866F90}"/>
              </a:ext>
            </a:extLst>
          </p:cNvPr>
          <p:cNvSpPr>
            <a:spLocks noGrp="1"/>
          </p:cNvSpPr>
          <p:nvPr>
            <p:ph type="body" sz="quarter" idx="10"/>
          </p:nvPr>
        </p:nvSpPr>
        <p:spPr>
          <a:xfrm>
            <a:off x="596900" y="1179367"/>
            <a:ext cx="10506530" cy="3476715"/>
          </a:xfrm>
          <a:ln>
            <a:solidFill>
              <a:schemeClr val="tx1"/>
            </a:solidFill>
          </a:ln>
        </p:spPr>
        <p:txBody>
          <a:bodyPr/>
          <a:lstStyle/>
          <a:p>
            <a:pPr marL="0" indent="0">
              <a:buNone/>
            </a:pPr>
            <a:r>
              <a:rPr lang="fr-FR" sz="2000" b="1" noProof="0" dirty="0"/>
              <a:t>Classer</a:t>
            </a:r>
            <a:r>
              <a:rPr lang="fr-FR" sz="2000" noProof="0" dirty="0"/>
              <a:t> les solutions d’adaptation selon leurs bénéfices nets et les hiérarchiser en </a:t>
            </a:r>
            <a:r>
              <a:rPr lang="fr-FR" sz="2000" noProof="0" dirty="0" err="1"/>
              <a:t>consequence</a:t>
            </a:r>
            <a:r>
              <a:rPr lang="fr-FR" sz="2000" noProof="0" dirty="0"/>
              <a:t>.</a:t>
            </a:r>
          </a:p>
          <a:p>
            <a:pPr marL="0" indent="0">
              <a:buNone/>
            </a:pPr>
            <a:endParaRPr lang="fr-FR" sz="2000" noProof="0" dirty="0"/>
          </a:p>
          <a:p>
            <a:pPr marL="0" indent="0" algn="ctr">
              <a:buNone/>
            </a:pPr>
            <a:r>
              <a:rPr lang="fr-FR" sz="2000" b="1" noProof="0" dirty="0"/>
              <a:t>Bénéfices nets = Avantages – Coûts</a:t>
            </a:r>
          </a:p>
          <a:p>
            <a:pPr marL="0" indent="0">
              <a:buNone/>
            </a:pPr>
            <a:endParaRPr lang="fr-FR" sz="2000" noProof="0" dirty="0"/>
          </a:p>
          <a:p>
            <a:pPr marL="0" indent="0">
              <a:buNone/>
            </a:pPr>
            <a:r>
              <a:rPr lang="fr-FR" sz="2000" noProof="0" dirty="0"/>
              <a:t>Réaliser </a:t>
            </a:r>
            <a:r>
              <a:rPr lang="fr-FR" sz="2000" b="1" noProof="0" dirty="0"/>
              <a:t>une analyse de sensibilité </a:t>
            </a:r>
            <a:r>
              <a:rPr lang="fr-FR" sz="2000" noProof="0" dirty="0"/>
              <a:t>pour voir si la hiérarchisation change selon différents scénarios, tels que:</a:t>
            </a:r>
          </a:p>
          <a:p>
            <a:r>
              <a:rPr lang="fr-FR" sz="2000" noProof="0" dirty="0"/>
              <a:t>Différents scénarios de changement climatique</a:t>
            </a:r>
          </a:p>
          <a:p>
            <a:r>
              <a:rPr lang="fr-FR" sz="2000" noProof="0" dirty="0"/>
              <a:t>Différents taux d’actualisation</a:t>
            </a:r>
          </a:p>
          <a:p>
            <a:pPr marL="457200" indent="-457200">
              <a:buFont typeface="+mj-lt"/>
              <a:buAutoNum type="arabicPeriod"/>
            </a:pPr>
            <a:endParaRPr lang="fr-FR" sz="2000" noProof="0" dirty="0"/>
          </a:p>
          <a:p>
            <a:pPr marL="457200" lvl="1" indent="0">
              <a:spcBef>
                <a:spcPts val="1200"/>
              </a:spcBef>
              <a:buNone/>
            </a:pPr>
            <a:endParaRPr lang="fr-FR" sz="1200" noProof="0" dirty="0"/>
          </a:p>
        </p:txBody>
      </p:sp>
    </p:spTree>
    <p:extLst>
      <p:ext uri="{BB962C8B-B14F-4D97-AF65-F5344CB8AC3E}">
        <p14:creationId xmlns:p14="http://schemas.microsoft.com/office/powerpoint/2010/main" val="34906937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134B5-38CB-0A66-63F3-EE1D922A23E9}"/>
              </a:ext>
            </a:extLst>
          </p:cNvPr>
          <p:cNvSpPr>
            <a:spLocks noGrp="1"/>
          </p:cNvSpPr>
          <p:nvPr>
            <p:ph type="title"/>
          </p:nvPr>
        </p:nvSpPr>
        <p:spPr>
          <a:xfrm>
            <a:off x="596899" y="130175"/>
            <a:ext cx="10165693" cy="694421"/>
          </a:xfrm>
        </p:spPr>
        <p:txBody>
          <a:bodyPr/>
          <a:lstStyle/>
          <a:p>
            <a:r>
              <a:rPr lang="fr-FR" noProof="0" dirty="0"/>
              <a:t>Cependant, ce n’est pas nécessairement le seul critère pour hiérarchiser les </a:t>
            </a:r>
            <a:r>
              <a:rPr lang="fr-FR" dirty="0"/>
              <a:t>options différentes …</a:t>
            </a:r>
            <a:endParaRPr lang="fr-FR" noProof="0" dirty="0"/>
          </a:p>
        </p:txBody>
      </p:sp>
      <p:sp>
        <p:nvSpPr>
          <p:cNvPr id="9" name="Text Placeholder 8">
            <a:extLst>
              <a:ext uri="{FF2B5EF4-FFF2-40B4-BE49-F238E27FC236}">
                <a16:creationId xmlns:a16="http://schemas.microsoft.com/office/drawing/2014/main" id="{3148BF4D-9EDA-656D-D4C3-B40E8E24F1C6}"/>
              </a:ext>
            </a:extLst>
          </p:cNvPr>
          <p:cNvSpPr>
            <a:spLocks noGrp="1"/>
          </p:cNvSpPr>
          <p:nvPr>
            <p:ph type="body" sz="quarter" idx="10"/>
          </p:nvPr>
        </p:nvSpPr>
        <p:spPr>
          <a:xfrm>
            <a:off x="596900" y="1014413"/>
            <a:ext cx="10763250" cy="4181702"/>
          </a:xfrm>
          <a:ln>
            <a:solidFill>
              <a:schemeClr val="tx1"/>
            </a:solidFill>
          </a:ln>
        </p:spPr>
        <p:txBody>
          <a:bodyPr/>
          <a:lstStyle/>
          <a:p>
            <a:pPr marL="0" indent="0">
              <a:buNone/>
            </a:pPr>
            <a:r>
              <a:rPr lang="fr-FR" sz="2200" noProof="0" dirty="0"/>
              <a:t>La VAN n’est pas nécessairement le seul critère…</a:t>
            </a:r>
          </a:p>
          <a:p>
            <a:r>
              <a:rPr lang="fr-FR" sz="2200" noProof="0" dirty="0"/>
              <a:t>Indicateurs financiers quantitatifs:</a:t>
            </a:r>
          </a:p>
          <a:p>
            <a:pPr lvl="1"/>
            <a:r>
              <a:rPr lang="fr-FR" noProof="0" dirty="0"/>
              <a:t> Valeur actuelle nette (VAN)</a:t>
            </a:r>
          </a:p>
          <a:p>
            <a:pPr lvl="1"/>
            <a:r>
              <a:rPr lang="fr-FR" noProof="0" dirty="0"/>
              <a:t>Taux de rentabilité interne (TRI)</a:t>
            </a:r>
          </a:p>
          <a:p>
            <a:pPr lvl="1"/>
            <a:r>
              <a:rPr lang="fr-FR" noProof="0" dirty="0"/>
              <a:t>Taux de rentabilité externe (TRE)</a:t>
            </a:r>
          </a:p>
          <a:p>
            <a:pPr lvl="1"/>
            <a:r>
              <a:rPr lang="fr-FR" noProof="0" dirty="0"/>
              <a:t>Indice de rentabilité ou retour sur investissement (ROI)</a:t>
            </a:r>
          </a:p>
          <a:p>
            <a:r>
              <a:rPr lang="fr-FR" sz="2200" noProof="0" dirty="0"/>
              <a:t>Indicateurs qualitatifs:</a:t>
            </a:r>
          </a:p>
          <a:p>
            <a:pPr lvl="1"/>
            <a:r>
              <a:rPr lang="fr-FR" noProof="0" dirty="0"/>
              <a:t>Équité sociale</a:t>
            </a:r>
          </a:p>
          <a:p>
            <a:pPr lvl="1"/>
            <a:r>
              <a:rPr lang="fr-FR" noProof="0" dirty="0"/>
              <a:t>Possibilité de mise à l’échelle et innovation</a:t>
            </a:r>
          </a:p>
          <a:p>
            <a:pPr lvl="1"/>
            <a:r>
              <a:rPr lang="fr-FR" noProof="0" dirty="0"/>
              <a:t> Utilité pour les parties prenantes</a:t>
            </a:r>
          </a:p>
          <a:p>
            <a:pPr lvl="1"/>
            <a:r>
              <a:rPr lang="fr-FR" noProof="0" dirty="0"/>
              <a:t>Alignement sur les politiques nationales et internationales</a:t>
            </a:r>
          </a:p>
          <a:p>
            <a:pPr lvl="1"/>
            <a:r>
              <a:rPr lang="fr-FR" noProof="0" dirty="0"/>
              <a:t>Capacité de mise en œuvre</a:t>
            </a:r>
          </a:p>
        </p:txBody>
      </p:sp>
      <p:sp>
        <p:nvSpPr>
          <p:cNvPr id="10" name="Rectangle: Rounded Corners 9">
            <a:extLst>
              <a:ext uri="{FF2B5EF4-FFF2-40B4-BE49-F238E27FC236}">
                <a16:creationId xmlns:a16="http://schemas.microsoft.com/office/drawing/2014/main" id="{2726A33F-1E5F-792B-5C79-12071B12EBC9}"/>
              </a:ext>
            </a:extLst>
          </p:cNvPr>
          <p:cNvSpPr/>
          <p:nvPr/>
        </p:nvSpPr>
        <p:spPr>
          <a:xfrm>
            <a:off x="596900" y="5385932"/>
            <a:ext cx="10756900" cy="915310"/>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algn="ctr"/>
            <a:r>
              <a:rPr lang="fr-FR" sz="2400" b="1" noProof="0" dirty="0"/>
              <a:t>L’objectif est d’identifier ce qui est pertinent et applicable, plutôt que de suivre aveuglément une seule méthodologie.</a:t>
            </a:r>
          </a:p>
        </p:txBody>
      </p:sp>
    </p:spTree>
    <p:extLst>
      <p:ext uri="{BB962C8B-B14F-4D97-AF65-F5344CB8AC3E}">
        <p14:creationId xmlns:p14="http://schemas.microsoft.com/office/powerpoint/2010/main" val="26000524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8C37-01AC-9EA8-1108-AADBAEB18CFE}"/>
              </a:ext>
            </a:extLst>
          </p:cNvPr>
          <p:cNvSpPr>
            <a:spLocks noGrp="1"/>
          </p:cNvSpPr>
          <p:nvPr>
            <p:ph type="title"/>
          </p:nvPr>
        </p:nvSpPr>
        <p:spPr/>
        <p:txBody>
          <a:bodyPr/>
          <a:lstStyle/>
          <a:p>
            <a:r>
              <a:rPr lang="fr-FR" noProof="0" dirty="0"/>
              <a:t>Calcul financier des </a:t>
            </a:r>
            <a:r>
              <a:rPr lang="fr-FR" noProof="0" dirty="0" err="1"/>
              <a:t>co</a:t>
            </a:r>
            <a:r>
              <a:rPr lang="fr-FR" noProof="0" dirty="0"/>
              <a:t>-Bénéfices</a:t>
            </a:r>
          </a:p>
        </p:txBody>
      </p:sp>
      <p:pic>
        <p:nvPicPr>
          <p:cNvPr id="5" name="Picture 4">
            <a:extLst>
              <a:ext uri="{FF2B5EF4-FFF2-40B4-BE49-F238E27FC236}">
                <a16:creationId xmlns:a16="http://schemas.microsoft.com/office/drawing/2014/main" id="{A1C64C37-EF55-E1E1-6B26-7A340E442A1F}"/>
              </a:ext>
            </a:extLst>
          </p:cNvPr>
          <p:cNvPicPr>
            <a:picLocks noChangeAspect="1"/>
          </p:cNvPicPr>
          <p:nvPr/>
        </p:nvPicPr>
        <p:blipFill>
          <a:blip r:embed="rId3"/>
          <a:stretch>
            <a:fillRect/>
          </a:stretch>
        </p:blipFill>
        <p:spPr>
          <a:xfrm>
            <a:off x="1520160" y="665706"/>
            <a:ext cx="5813425" cy="5813425"/>
          </a:xfrm>
          <a:prstGeom prst="rect">
            <a:avLst/>
          </a:prstGeom>
        </p:spPr>
      </p:pic>
      <p:sp>
        <p:nvSpPr>
          <p:cNvPr id="6" name="TextBox 5">
            <a:extLst>
              <a:ext uri="{FF2B5EF4-FFF2-40B4-BE49-F238E27FC236}">
                <a16:creationId xmlns:a16="http://schemas.microsoft.com/office/drawing/2014/main" id="{B5F1E53C-8E9D-0D77-E0C3-EC6074164D75}"/>
              </a:ext>
            </a:extLst>
          </p:cNvPr>
          <p:cNvSpPr txBox="1"/>
          <p:nvPr/>
        </p:nvSpPr>
        <p:spPr>
          <a:xfrm>
            <a:off x="8789158" y="2210937"/>
            <a:ext cx="2198285" cy="461665"/>
          </a:xfrm>
          <a:prstGeom prst="rect">
            <a:avLst/>
          </a:prstGeom>
          <a:noFill/>
        </p:spPr>
        <p:txBody>
          <a:bodyPr wrap="square" rtlCol="0">
            <a:spAutoFit/>
          </a:bodyPr>
          <a:lstStyle/>
          <a:p>
            <a:r>
              <a:rPr lang="fr-FR" sz="2400" noProof="0" dirty="0"/>
              <a:t>Compliqué!</a:t>
            </a:r>
          </a:p>
        </p:txBody>
      </p:sp>
    </p:spTree>
    <p:extLst>
      <p:ext uri="{BB962C8B-B14F-4D97-AF65-F5344CB8AC3E}">
        <p14:creationId xmlns:p14="http://schemas.microsoft.com/office/powerpoint/2010/main" val="34762607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3839893" cy="647061"/>
          </a:xfrm>
        </p:spPr>
        <p:txBody>
          <a:bodyPr/>
          <a:lstStyle/>
          <a:p>
            <a:r>
              <a:rPr lang="fr-FR" noProof="0" dirty="0"/>
              <a:t>Évaluation qualitative des </a:t>
            </a:r>
            <a:r>
              <a:rPr lang="fr-FR" noProof="0" dirty="0" err="1"/>
              <a:t>co</a:t>
            </a:r>
            <a:r>
              <a:rPr lang="fr-FR" noProof="0" dirty="0"/>
              <a:t>-bénéfices</a:t>
            </a:r>
          </a:p>
        </p:txBody>
      </p:sp>
      <p:sp>
        <p:nvSpPr>
          <p:cNvPr id="6" name="TextBox 5">
            <a:extLst>
              <a:ext uri="{FF2B5EF4-FFF2-40B4-BE49-F238E27FC236}">
                <a16:creationId xmlns:a16="http://schemas.microsoft.com/office/drawing/2014/main" id="{5424BD1A-9D5C-BA65-6E6C-3A1EDA664A26}"/>
              </a:ext>
            </a:extLst>
          </p:cNvPr>
          <p:cNvSpPr txBox="1"/>
          <p:nvPr/>
        </p:nvSpPr>
        <p:spPr>
          <a:xfrm>
            <a:off x="267228" y="5235514"/>
            <a:ext cx="4169564" cy="1200329"/>
          </a:xfrm>
          <a:prstGeom prst="rect">
            <a:avLst/>
          </a:prstGeom>
          <a:noFill/>
        </p:spPr>
        <p:txBody>
          <a:bodyPr wrap="square">
            <a:spAutoFit/>
          </a:bodyPr>
          <a:lstStyle/>
          <a:p>
            <a:r>
              <a:rPr lang="fr-FR" noProof="0" dirty="0"/>
              <a:t>Exemple : Analyse multicritère (AMC) appliquée à des solutions potentielles d’amélioration de la qualité de l’eau en Mer Noire </a:t>
            </a:r>
            <a:r>
              <a:rPr lang="fr-FR" sz="800" i="1" noProof="0" dirty="0">
                <a:solidFill>
                  <a:srgbClr val="0A5FB9"/>
                </a:solidFill>
                <a:latin typeface="Roboto Light" panose="02000000000000000000" pitchFamily="2" charset="0"/>
              </a:rPr>
              <a:t>(Source: RHDHV, 2024)</a:t>
            </a:r>
            <a:endParaRPr lang="fr-FR" sz="800" i="1" noProof="0" dirty="0"/>
          </a:p>
        </p:txBody>
      </p:sp>
      <p:pic>
        <p:nvPicPr>
          <p:cNvPr id="1026" name="Picture 2">
            <a:extLst>
              <a:ext uri="{FF2B5EF4-FFF2-40B4-BE49-F238E27FC236}">
                <a16:creationId xmlns:a16="http://schemas.microsoft.com/office/drawing/2014/main" id="{9BB7C70B-683D-3BA0-56C1-E8CBCF7A1D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913"/>
          <a:stretch/>
        </p:blipFill>
        <p:spPr bwMode="auto">
          <a:xfrm>
            <a:off x="4493943" y="7263"/>
            <a:ext cx="7664604" cy="681728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AE66CD5B-32B1-A7EC-417B-152906E5288D}"/>
              </a:ext>
            </a:extLst>
          </p:cNvPr>
          <p:cNvGrpSpPr/>
          <p:nvPr/>
        </p:nvGrpSpPr>
        <p:grpSpPr>
          <a:xfrm>
            <a:off x="267228" y="2135752"/>
            <a:ext cx="4169565" cy="2230507"/>
            <a:chOff x="429553" y="3591744"/>
            <a:chExt cx="3941725" cy="2108624"/>
          </a:xfrm>
        </p:grpSpPr>
        <p:pic>
          <p:nvPicPr>
            <p:cNvPr id="3" name="Picture 2">
              <a:extLst>
                <a:ext uri="{FF2B5EF4-FFF2-40B4-BE49-F238E27FC236}">
                  <a16:creationId xmlns:a16="http://schemas.microsoft.com/office/drawing/2014/main" id="{F36EFECA-2473-9D34-F503-51066797E8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892" t="-330" r="34486" b="88875"/>
            <a:stretch/>
          </p:blipFill>
          <p:spPr bwMode="auto">
            <a:xfrm>
              <a:off x="429553" y="3591744"/>
              <a:ext cx="3941725" cy="10694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1478293-DEB7-09E0-348D-ADEAC81B6F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578" t="2020" r="19190" b="88875"/>
            <a:stretch/>
          </p:blipFill>
          <p:spPr bwMode="auto">
            <a:xfrm>
              <a:off x="1446823" y="4604060"/>
              <a:ext cx="1376387" cy="8500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4CF618A-C047-B3B0-EFB5-6C9BBC304D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0378" t="2020" r="8660" b="88875"/>
            <a:stretch/>
          </p:blipFill>
          <p:spPr bwMode="auto">
            <a:xfrm>
              <a:off x="2945875" y="4604060"/>
              <a:ext cx="990505" cy="8500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8172025C-3975-27A1-57EC-8C31F0B9E9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927" t="2020" r="-1346" b="94975"/>
            <a:stretch/>
          </p:blipFill>
          <p:spPr bwMode="auto">
            <a:xfrm>
              <a:off x="1423963" y="5419836"/>
              <a:ext cx="941489" cy="280532"/>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9">
            <a:extLst>
              <a:ext uri="{FF2B5EF4-FFF2-40B4-BE49-F238E27FC236}">
                <a16:creationId xmlns:a16="http://schemas.microsoft.com/office/drawing/2014/main" id="{61C8C6F8-0EDB-0F81-5FDB-D3064F6571D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0" r="78576" b="88875"/>
          <a:stretch/>
        </p:blipFill>
        <p:spPr bwMode="auto">
          <a:xfrm>
            <a:off x="267228" y="1037711"/>
            <a:ext cx="2047797" cy="1131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573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A5ACA6-0634-BCD0-368B-B46938258EA6}"/>
              </a:ext>
            </a:extLst>
          </p:cNvPr>
          <p:cNvSpPr>
            <a:spLocks noGrp="1"/>
          </p:cNvSpPr>
          <p:nvPr>
            <p:ph type="title"/>
          </p:nvPr>
        </p:nvSpPr>
        <p:spPr>
          <a:xfrm>
            <a:off x="596900" y="130175"/>
            <a:ext cx="9648700" cy="791590"/>
          </a:xfrm>
        </p:spPr>
        <p:txBody>
          <a:bodyPr wrap="square">
            <a:noAutofit/>
          </a:bodyPr>
          <a:lstStyle/>
          <a:p>
            <a:r>
              <a:rPr lang="fr-FR" noProof="0" dirty="0"/>
              <a:t>Quelques points clés à retenir </a:t>
            </a:r>
            <a:r>
              <a:rPr lang="fr-FR" dirty="0"/>
              <a:t>c</a:t>
            </a:r>
            <a:r>
              <a:rPr lang="fr-FR" noProof="0" dirty="0" err="1"/>
              <a:t>oncernant</a:t>
            </a:r>
            <a:r>
              <a:rPr lang="fr-FR" noProof="0" dirty="0"/>
              <a:t> les options d’adaptation</a:t>
            </a:r>
            <a:endParaRPr lang="fr-FR" b="1" noProof="0" dirty="0"/>
          </a:p>
        </p:txBody>
      </p:sp>
      <p:sp>
        <p:nvSpPr>
          <p:cNvPr id="5" name="Oval 4">
            <a:extLst>
              <a:ext uri="{FF2B5EF4-FFF2-40B4-BE49-F238E27FC236}">
                <a16:creationId xmlns:a16="http://schemas.microsoft.com/office/drawing/2014/main" id="{A1CE1994-5B49-86D3-47BF-1FDE17EDB356}"/>
              </a:ext>
            </a:extLst>
          </p:cNvPr>
          <p:cNvSpPr/>
          <p:nvPr/>
        </p:nvSpPr>
        <p:spPr>
          <a:xfrm>
            <a:off x="695846" y="1127757"/>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6" name="Rectangle 5" descr="Disconnected">
            <a:extLst>
              <a:ext uri="{FF2B5EF4-FFF2-40B4-BE49-F238E27FC236}">
                <a16:creationId xmlns:a16="http://schemas.microsoft.com/office/drawing/2014/main" id="{4A6B9513-444D-2BC9-6435-C1E7C8DF3BBA}"/>
              </a:ext>
            </a:extLst>
          </p:cNvPr>
          <p:cNvSpPr/>
          <p:nvPr/>
        </p:nvSpPr>
        <p:spPr>
          <a:xfrm>
            <a:off x="901838" y="1333749"/>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7" name="Freeform: Shape 6">
            <a:extLst>
              <a:ext uri="{FF2B5EF4-FFF2-40B4-BE49-F238E27FC236}">
                <a16:creationId xmlns:a16="http://schemas.microsoft.com/office/drawing/2014/main" id="{FBD57666-FEE0-12FB-B4C7-FD78FC523A54}"/>
              </a:ext>
            </a:extLst>
          </p:cNvPr>
          <p:cNvSpPr/>
          <p:nvPr/>
        </p:nvSpPr>
        <p:spPr>
          <a:xfrm>
            <a:off x="1886955" y="921764"/>
            <a:ext cx="4209045" cy="1995097"/>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Les options de résilience doivent permettre à </a:t>
            </a:r>
            <a:r>
              <a:rPr lang="fr-FR" sz="2000" b="1" noProof="0" dirty="0"/>
              <a:t>l’infrastructure de se transformer de manière adaptative </a:t>
            </a:r>
            <a:r>
              <a:rPr lang="fr-FR" sz="2000" noProof="0" dirty="0"/>
              <a:t>pour surmonter des événements imprévus et assumer de nouveaux rôles inattendus.</a:t>
            </a:r>
            <a:endParaRPr lang="fr-FR" sz="2000" kern="1200" noProof="0" dirty="0"/>
          </a:p>
        </p:txBody>
      </p:sp>
      <p:sp>
        <p:nvSpPr>
          <p:cNvPr id="9" name="Oval 8">
            <a:extLst>
              <a:ext uri="{FF2B5EF4-FFF2-40B4-BE49-F238E27FC236}">
                <a16:creationId xmlns:a16="http://schemas.microsoft.com/office/drawing/2014/main" id="{D2F6530B-412B-509C-FF32-EA2010D2C487}"/>
              </a:ext>
            </a:extLst>
          </p:cNvPr>
          <p:cNvSpPr/>
          <p:nvPr/>
        </p:nvSpPr>
        <p:spPr>
          <a:xfrm>
            <a:off x="6626864" y="1127757"/>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10" name="Rectangle 9" descr="Deciduous tree">
            <a:extLst>
              <a:ext uri="{FF2B5EF4-FFF2-40B4-BE49-F238E27FC236}">
                <a16:creationId xmlns:a16="http://schemas.microsoft.com/office/drawing/2014/main" id="{46D9AFDA-1222-C9BD-F23E-F91865C17359}"/>
              </a:ext>
            </a:extLst>
          </p:cNvPr>
          <p:cNvSpPr/>
          <p:nvPr/>
        </p:nvSpPr>
        <p:spPr>
          <a:xfrm>
            <a:off x="6832856" y="1333749"/>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11" name="Freeform: Shape 10">
            <a:extLst>
              <a:ext uri="{FF2B5EF4-FFF2-40B4-BE49-F238E27FC236}">
                <a16:creationId xmlns:a16="http://schemas.microsoft.com/office/drawing/2014/main" id="{EB58E8FC-6D5E-2D26-CE9F-DB6750E67FF5}"/>
              </a:ext>
            </a:extLst>
          </p:cNvPr>
          <p:cNvSpPr/>
          <p:nvPr/>
        </p:nvSpPr>
        <p:spPr>
          <a:xfrm>
            <a:off x="7817974" y="1127756"/>
            <a:ext cx="4022525" cy="1223557"/>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Les options de résilience doivent être </a:t>
            </a:r>
            <a:r>
              <a:rPr lang="fr-FR" sz="2000" b="1" noProof="0" dirty="0"/>
              <a:t>intégrées à l’environnement </a:t>
            </a:r>
            <a:r>
              <a:rPr lang="fr-FR" sz="2000" noProof="0" dirty="0"/>
              <a:t>afin de ne pas causer d’autres dégâts.</a:t>
            </a:r>
            <a:endParaRPr lang="fr-FR" sz="2000" kern="1200" noProof="0" dirty="0"/>
          </a:p>
        </p:txBody>
      </p:sp>
      <p:sp>
        <p:nvSpPr>
          <p:cNvPr id="12" name="Oval 11">
            <a:extLst>
              <a:ext uri="{FF2B5EF4-FFF2-40B4-BE49-F238E27FC236}">
                <a16:creationId xmlns:a16="http://schemas.microsoft.com/office/drawing/2014/main" id="{57137DA7-09D1-CA03-C2FD-56FB68D12922}"/>
              </a:ext>
            </a:extLst>
          </p:cNvPr>
          <p:cNvSpPr/>
          <p:nvPr/>
        </p:nvSpPr>
        <p:spPr>
          <a:xfrm>
            <a:off x="695846" y="2916862"/>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13" name="Rectangle 12" descr="Lock">
            <a:extLst>
              <a:ext uri="{FF2B5EF4-FFF2-40B4-BE49-F238E27FC236}">
                <a16:creationId xmlns:a16="http://schemas.microsoft.com/office/drawing/2014/main" id="{AAF237F5-C713-2BA2-E405-C1CA277D44DA}"/>
              </a:ext>
            </a:extLst>
          </p:cNvPr>
          <p:cNvSpPr/>
          <p:nvPr/>
        </p:nvSpPr>
        <p:spPr>
          <a:xfrm>
            <a:off x="901838" y="3122854"/>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14" name="Freeform: Shape 13">
            <a:extLst>
              <a:ext uri="{FF2B5EF4-FFF2-40B4-BE49-F238E27FC236}">
                <a16:creationId xmlns:a16="http://schemas.microsoft.com/office/drawing/2014/main" id="{35933963-9C1D-3C79-6EA2-F4CC4535B99D}"/>
              </a:ext>
            </a:extLst>
          </p:cNvPr>
          <p:cNvSpPr/>
          <p:nvPr/>
        </p:nvSpPr>
        <p:spPr>
          <a:xfrm>
            <a:off x="1886955" y="2916861"/>
            <a:ext cx="4022525" cy="1322630"/>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Les infrastructures doivent être </a:t>
            </a:r>
            <a:r>
              <a:rPr lang="fr-FR" sz="2000" b="1" noProof="0" dirty="0"/>
              <a:t>conçues pour être protégées </a:t>
            </a:r>
            <a:r>
              <a:rPr lang="fr-FR" sz="2000" noProof="0" dirty="0"/>
              <a:t>des aléas susceptibles d’affecter un actif une fois mis en service.</a:t>
            </a:r>
            <a:endParaRPr lang="fr-FR" sz="2000" kern="1200" noProof="0" dirty="0"/>
          </a:p>
        </p:txBody>
      </p:sp>
      <p:sp>
        <p:nvSpPr>
          <p:cNvPr id="15" name="Oval 14">
            <a:extLst>
              <a:ext uri="{FF2B5EF4-FFF2-40B4-BE49-F238E27FC236}">
                <a16:creationId xmlns:a16="http://schemas.microsoft.com/office/drawing/2014/main" id="{FF49D27D-7FB2-4C61-9432-1358CBAA739A}"/>
              </a:ext>
            </a:extLst>
          </p:cNvPr>
          <p:cNvSpPr/>
          <p:nvPr/>
        </p:nvSpPr>
        <p:spPr>
          <a:xfrm>
            <a:off x="6626864" y="2916862"/>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16" name="Rectangle 15" descr="Group">
            <a:extLst>
              <a:ext uri="{FF2B5EF4-FFF2-40B4-BE49-F238E27FC236}">
                <a16:creationId xmlns:a16="http://schemas.microsoft.com/office/drawing/2014/main" id="{856EED5F-3418-6486-D4F9-D22E3DFBBFBC}"/>
              </a:ext>
            </a:extLst>
          </p:cNvPr>
          <p:cNvSpPr/>
          <p:nvPr/>
        </p:nvSpPr>
        <p:spPr>
          <a:xfrm>
            <a:off x="6832856" y="3122854"/>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17" name="Freeform: Shape 16">
            <a:extLst>
              <a:ext uri="{FF2B5EF4-FFF2-40B4-BE49-F238E27FC236}">
                <a16:creationId xmlns:a16="http://schemas.microsoft.com/office/drawing/2014/main" id="{FFD333FA-B835-5026-225F-FBDE800B1541}"/>
              </a:ext>
            </a:extLst>
          </p:cNvPr>
          <p:cNvSpPr/>
          <p:nvPr/>
        </p:nvSpPr>
        <p:spPr>
          <a:xfrm>
            <a:off x="7817974" y="2557304"/>
            <a:ext cx="4209045" cy="1949384"/>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Toute action de résilience doit être alignée sur </a:t>
            </a:r>
            <a:r>
              <a:rPr lang="fr-FR" sz="2000" b="1" noProof="0" dirty="0"/>
              <a:t>une adaptation conduite au niveau local</a:t>
            </a:r>
            <a:r>
              <a:rPr lang="fr-FR" sz="2000" noProof="0" dirty="0"/>
              <a:t>. Les communautés doivent être sensibilisées et impliquées dans un esprit d’appropriation.</a:t>
            </a:r>
            <a:endParaRPr lang="fr-FR" sz="2000" kern="1200" noProof="0" dirty="0"/>
          </a:p>
        </p:txBody>
      </p:sp>
      <p:sp>
        <p:nvSpPr>
          <p:cNvPr id="18" name="Oval 17">
            <a:extLst>
              <a:ext uri="{FF2B5EF4-FFF2-40B4-BE49-F238E27FC236}">
                <a16:creationId xmlns:a16="http://schemas.microsoft.com/office/drawing/2014/main" id="{B57D84A2-391D-7CC8-2784-31CDC39C2420}"/>
              </a:ext>
            </a:extLst>
          </p:cNvPr>
          <p:cNvSpPr/>
          <p:nvPr/>
        </p:nvSpPr>
        <p:spPr>
          <a:xfrm>
            <a:off x="695846" y="4705967"/>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19" name="Rectangle 18" descr="Lightbulb">
            <a:extLst>
              <a:ext uri="{FF2B5EF4-FFF2-40B4-BE49-F238E27FC236}">
                <a16:creationId xmlns:a16="http://schemas.microsoft.com/office/drawing/2014/main" id="{97E47A0B-E7F7-A8A1-0D35-B5B424526A15}"/>
              </a:ext>
            </a:extLst>
          </p:cNvPr>
          <p:cNvSpPr/>
          <p:nvPr/>
        </p:nvSpPr>
        <p:spPr>
          <a:xfrm>
            <a:off x="901838" y="4911959"/>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20" name="Freeform: Shape 19">
            <a:extLst>
              <a:ext uri="{FF2B5EF4-FFF2-40B4-BE49-F238E27FC236}">
                <a16:creationId xmlns:a16="http://schemas.microsoft.com/office/drawing/2014/main" id="{4ED929F7-0657-0A5A-071B-BF0C4DCE9BDB}"/>
              </a:ext>
            </a:extLst>
          </p:cNvPr>
          <p:cNvSpPr/>
          <p:nvPr/>
        </p:nvSpPr>
        <p:spPr>
          <a:xfrm>
            <a:off x="1886955" y="4705967"/>
            <a:ext cx="4022525" cy="1635456"/>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La résilience doit être </a:t>
            </a:r>
            <a:r>
              <a:rPr lang="fr-FR" sz="2000" b="1" noProof="0" dirty="0"/>
              <a:t>une responsabilité partagée</a:t>
            </a:r>
            <a:r>
              <a:rPr lang="fr-FR" sz="2000" noProof="0" dirty="0"/>
              <a:t>, axée sur la collaboration, le partage de données et de connaissances sur un actif.</a:t>
            </a:r>
            <a:endParaRPr lang="fr-FR" sz="2000" kern="1200" noProof="0" dirty="0"/>
          </a:p>
        </p:txBody>
      </p:sp>
      <p:sp>
        <p:nvSpPr>
          <p:cNvPr id="21" name="Oval 20">
            <a:extLst>
              <a:ext uri="{FF2B5EF4-FFF2-40B4-BE49-F238E27FC236}">
                <a16:creationId xmlns:a16="http://schemas.microsoft.com/office/drawing/2014/main" id="{4B95ACD4-B35E-6CB4-1350-8BA30F5861DD}"/>
              </a:ext>
            </a:extLst>
          </p:cNvPr>
          <p:cNvSpPr/>
          <p:nvPr/>
        </p:nvSpPr>
        <p:spPr>
          <a:xfrm>
            <a:off x="6626864" y="4705967"/>
            <a:ext cx="980914" cy="980914"/>
          </a:xfrm>
          <a:prstGeom prst="ellipse">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fr-FR" sz="2400" noProof="0" dirty="0"/>
          </a:p>
        </p:txBody>
      </p:sp>
      <p:sp>
        <p:nvSpPr>
          <p:cNvPr id="22" name="Rectangle 21" descr="Head with Gears">
            <a:extLst>
              <a:ext uri="{FF2B5EF4-FFF2-40B4-BE49-F238E27FC236}">
                <a16:creationId xmlns:a16="http://schemas.microsoft.com/office/drawing/2014/main" id="{DE10D776-B93C-D74B-2433-0122D8A54413}"/>
              </a:ext>
            </a:extLst>
          </p:cNvPr>
          <p:cNvSpPr/>
          <p:nvPr/>
        </p:nvSpPr>
        <p:spPr>
          <a:xfrm>
            <a:off x="6832856" y="4911959"/>
            <a:ext cx="568930" cy="568930"/>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fr-FR" sz="2400" noProof="0" dirty="0"/>
          </a:p>
        </p:txBody>
      </p:sp>
      <p:sp>
        <p:nvSpPr>
          <p:cNvPr id="23" name="Freeform: Shape 22">
            <a:extLst>
              <a:ext uri="{FF2B5EF4-FFF2-40B4-BE49-F238E27FC236}">
                <a16:creationId xmlns:a16="http://schemas.microsoft.com/office/drawing/2014/main" id="{998A3BBB-EFD3-0FF3-30FE-AB584B4C56A3}"/>
              </a:ext>
            </a:extLst>
          </p:cNvPr>
          <p:cNvSpPr/>
          <p:nvPr/>
        </p:nvSpPr>
        <p:spPr>
          <a:xfrm>
            <a:off x="7817974" y="4705966"/>
            <a:ext cx="4209045" cy="1635455"/>
          </a:xfrm>
          <a:custGeom>
            <a:avLst/>
            <a:gdLst>
              <a:gd name="connsiteX0" fmla="*/ 0 w 2312155"/>
              <a:gd name="connsiteY0" fmla="*/ 0 h 980914"/>
              <a:gd name="connsiteX1" fmla="*/ 2312155 w 2312155"/>
              <a:gd name="connsiteY1" fmla="*/ 0 h 980914"/>
              <a:gd name="connsiteX2" fmla="*/ 2312155 w 2312155"/>
              <a:gd name="connsiteY2" fmla="*/ 980914 h 980914"/>
              <a:gd name="connsiteX3" fmla="*/ 0 w 2312155"/>
              <a:gd name="connsiteY3" fmla="*/ 980914 h 980914"/>
              <a:gd name="connsiteX4" fmla="*/ 0 w 2312155"/>
              <a:gd name="connsiteY4" fmla="*/ 0 h 98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155" h="980914">
                <a:moveTo>
                  <a:pt x="0" y="0"/>
                </a:moveTo>
                <a:lnTo>
                  <a:pt x="2312155" y="0"/>
                </a:lnTo>
                <a:lnTo>
                  <a:pt x="2312155" y="980914"/>
                </a:lnTo>
                <a:lnTo>
                  <a:pt x="0" y="9809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defTabSz="488950">
              <a:spcBef>
                <a:spcPct val="0"/>
              </a:spcBef>
              <a:spcAft>
                <a:spcPct val="35000"/>
              </a:spcAft>
            </a:pPr>
            <a:r>
              <a:rPr lang="fr-FR" sz="2000" noProof="0" dirty="0"/>
              <a:t>Les options de résilience nécessitent </a:t>
            </a:r>
            <a:r>
              <a:rPr lang="fr-FR" sz="2000" b="1" noProof="0" dirty="0"/>
              <a:t>un apprentissage continu</a:t>
            </a:r>
            <a:r>
              <a:rPr lang="fr-FR" sz="2000" noProof="0" dirty="0"/>
              <a:t> </a:t>
            </a:r>
            <a:r>
              <a:rPr lang="fr-FR" sz="2000" b="1" noProof="0" dirty="0"/>
              <a:t>afin </a:t>
            </a:r>
            <a:r>
              <a:rPr lang="fr-FR" sz="2000" noProof="0" dirty="0"/>
              <a:t>d’optimiser la capacité des infrastructures à faire face aux défis futurs.</a:t>
            </a:r>
            <a:endParaRPr lang="fr-FR" sz="2000" kern="1200" noProof="0" dirty="0"/>
          </a:p>
        </p:txBody>
      </p:sp>
    </p:spTree>
    <p:extLst>
      <p:ext uri="{BB962C8B-B14F-4D97-AF65-F5344CB8AC3E}">
        <p14:creationId xmlns:p14="http://schemas.microsoft.com/office/powerpoint/2010/main" val="442335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2599686"/>
          </a:xfrm>
        </p:spPr>
        <p:txBody>
          <a:bodyPr/>
          <a:lstStyle/>
          <a:p>
            <a:pPr marL="0" indent="0">
              <a:buNone/>
            </a:pPr>
            <a:r>
              <a:rPr lang="fr-FR" sz="1800" noProof="0" dirty="0"/>
              <a:t>Introduction aux Solutions d’Adaptation</a:t>
            </a:r>
          </a:p>
          <a:p>
            <a:pPr marL="0" indent="0">
              <a:buNone/>
            </a:pPr>
            <a:r>
              <a:rPr lang="fr-FR" sz="1800" noProof="0" dirty="0">
                <a:solidFill>
                  <a:schemeClr val="bg1">
                    <a:lumMod val="65000"/>
                  </a:schemeClr>
                </a:solidFill>
              </a:rPr>
              <a:t>Identification des Solutions d’Adaptation</a:t>
            </a:r>
          </a:p>
          <a:p>
            <a:pPr marL="0" indent="0">
              <a:buNone/>
            </a:pPr>
            <a:r>
              <a:rPr lang="fr-FR" sz="1800" noProof="0" dirty="0">
                <a:solidFill>
                  <a:schemeClr val="bg1">
                    <a:lumMod val="65000"/>
                  </a:schemeClr>
                </a:solidFill>
              </a:rPr>
              <a:t>(Solutions Fondées sur la Nature)</a:t>
            </a:r>
          </a:p>
          <a:p>
            <a:pPr marL="0" indent="0">
              <a:buNone/>
            </a:pPr>
            <a:r>
              <a:rPr lang="fr-FR" sz="1800" noProof="0" dirty="0">
                <a:solidFill>
                  <a:schemeClr val="bg1">
                    <a:lumMod val="65000"/>
                  </a:schemeClr>
                </a:solidFill>
              </a:rPr>
              <a:t>Analyse et Hiérarchisation des Solutions d’Adaptation</a:t>
            </a:r>
          </a:p>
          <a:p>
            <a:pPr marL="0" indent="0">
              <a:buNone/>
            </a:pPr>
            <a:r>
              <a:rPr lang="fr-FR" sz="1800" noProof="0" dirty="0">
                <a:solidFill>
                  <a:schemeClr val="bg1">
                    <a:lumMod val="65000"/>
                  </a:schemeClr>
                </a:solidFill>
              </a:rPr>
              <a:t>(Participation et Communication avec les Parties   Prenantes)</a:t>
            </a:r>
            <a:br>
              <a:rPr lang="fr-FR" sz="1800" noProof="0" dirty="0">
                <a:solidFill>
                  <a:schemeClr val="bg1">
                    <a:lumMod val="65000"/>
                  </a:schemeClr>
                </a:solidFill>
              </a:rPr>
            </a:br>
            <a:endParaRPr lang="fr-FR" sz="1800" noProof="0" dirty="0">
              <a:solidFill>
                <a:schemeClr val="bg1">
                  <a:lumMod val="65000"/>
                </a:schemeClr>
              </a:solidFill>
            </a:endParaRPr>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3670930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2571986"/>
          </a:xfrm>
        </p:spPr>
        <p:txBody>
          <a:bodyPr/>
          <a:lstStyle/>
          <a:p>
            <a:pPr marL="0" indent="0">
              <a:buNone/>
            </a:pPr>
            <a:r>
              <a:rPr lang="fr-FR" sz="1800" noProof="0" dirty="0">
                <a:solidFill>
                  <a:schemeClr val="bg1">
                    <a:lumMod val="50000"/>
                  </a:schemeClr>
                </a:solidFill>
              </a:rPr>
              <a:t>Introduction aux Solutions d’Adaptation</a:t>
            </a:r>
          </a:p>
          <a:p>
            <a:pPr marL="0" indent="0">
              <a:buNone/>
            </a:pPr>
            <a:r>
              <a:rPr lang="fr-FR" sz="1800" noProof="0" dirty="0">
                <a:solidFill>
                  <a:schemeClr val="bg1">
                    <a:lumMod val="50000"/>
                  </a:schemeClr>
                </a:solidFill>
              </a:rPr>
              <a:t>Identification des Solutions d’Adaptation</a:t>
            </a:r>
          </a:p>
          <a:p>
            <a:pPr marL="0" indent="0">
              <a:buNone/>
            </a:pPr>
            <a:r>
              <a:rPr lang="fr-FR" sz="1800" noProof="0" dirty="0">
                <a:solidFill>
                  <a:schemeClr val="bg1">
                    <a:lumMod val="50000"/>
                  </a:schemeClr>
                </a:solidFill>
              </a:rPr>
              <a:t>(Solutions Fondées sur la Nature)</a:t>
            </a:r>
          </a:p>
          <a:p>
            <a:pPr marL="0" indent="0">
              <a:buNone/>
            </a:pPr>
            <a:r>
              <a:rPr lang="fr-FR" sz="1800" noProof="0" dirty="0">
                <a:solidFill>
                  <a:schemeClr val="bg1">
                    <a:lumMod val="50000"/>
                  </a:schemeClr>
                </a:solidFill>
              </a:rPr>
              <a:t>Analyse et Hiérarchisation des Solutions d’Adaptation</a:t>
            </a:r>
          </a:p>
          <a:p>
            <a:pPr marL="0" indent="0">
              <a:buNone/>
            </a:pPr>
            <a:r>
              <a:rPr lang="fr-FR" sz="1800" noProof="0" dirty="0">
                <a:solidFill>
                  <a:schemeClr val="bg1"/>
                </a:solidFill>
              </a:rPr>
              <a:t>(Participation et Communication avec les Parties Prenantes)</a:t>
            </a:r>
            <a:br>
              <a:rPr lang="fr-FR" noProof="0" dirty="0"/>
            </a:br>
            <a:endParaRPr lang="fr-FR" noProof="0" dirty="0"/>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23187417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2160" tIns="46080" rIns="92160" bIns="46080" rtlCol="0" anchor="ctr">
            <a:normAutofit/>
          </a:bodyPr>
          <a:lstStyle/>
          <a:p>
            <a:pPr defTabSz="457200">
              <a:buClr>
                <a:srgbClr val="FF505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noProof="0" dirty="0"/>
              <a:t>Pourquoi impliquer les parties </a:t>
            </a:r>
            <a:r>
              <a:rPr lang="fr-FR" dirty="0"/>
              <a:t>p</a:t>
            </a:r>
            <a:r>
              <a:rPr lang="fr-FR" noProof="0" dirty="0" err="1"/>
              <a:t>renantes</a:t>
            </a:r>
            <a:r>
              <a:rPr lang="fr-FR" noProof="0" dirty="0"/>
              <a:t>?</a:t>
            </a:r>
            <a:endParaRPr lang="fr-FR" noProof="0" dirty="0">
              <a:latin typeface="+mn-lt"/>
            </a:endParaRPr>
          </a:p>
        </p:txBody>
      </p:sp>
      <p:sp>
        <p:nvSpPr>
          <p:cNvPr id="3" name="Text Placeholder 2">
            <a:extLst>
              <a:ext uri="{FF2B5EF4-FFF2-40B4-BE49-F238E27FC236}">
                <a16:creationId xmlns:a16="http://schemas.microsoft.com/office/drawing/2014/main" id="{89074F81-0A29-8296-797E-DFC352D1ED82}"/>
              </a:ext>
            </a:extLst>
          </p:cNvPr>
          <p:cNvSpPr>
            <a:spLocks noGrp="1"/>
          </p:cNvSpPr>
          <p:nvPr>
            <p:ph type="body" sz="quarter" idx="10"/>
          </p:nvPr>
        </p:nvSpPr>
        <p:spPr>
          <a:xfrm>
            <a:off x="596900" y="822683"/>
            <a:ext cx="10763250" cy="5589991"/>
          </a:xfrm>
        </p:spPr>
        <p:txBody>
          <a:bodyPr/>
          <a:lstStyle/>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Apporter des contributions </a:t>
            </a:r>
          </a:p>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	</a:t>
            </a:r>
            <a:r>
              <a:rPr lang="fr-FR" sz="2000" noProof="0" dirty="0"/>
              <a:t>Fournir des informations détaillées à intégrer dans les processus de</a:t>
            </a:r>
            <a:r>
              <a:rPr lang="fr-FR" sz="2000" dirty="0"/>
              <a:t> </a:t>
            </a:r>
            <a:r>
              <a:rPr lang="fr-FR" sz="2000" noProof="0" dirty="0"/>
              <a:t>préparation de 	projet, tels que les évaluations des risques climatiques.</a:t>
            </a:r>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sz="2000" noProof="0" dirty="0"/>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Apporter un soutien </a:t>
            </a:r>
          </a:p>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noProof="0" dirty="0"/>
              <a:t>	Soutenir la hiérarchisation des options de résilience et la compréhension de la disposition 	à payer pour la résilience.</a:t>
            </a:r>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sz="2000" noProof="0" dirty="0"/>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Comprendre et optimiser la valeur / les bénéfices </a:t>
            </a:r>
          </a:p>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noProof="0" dirty="0"/>
              <a:t>	Aider à déterminer si le projet apportera de la valeur à la société, notamment en 	identifiant et en optimisant les </a:t>
            </a:r>
            <a:r>
              <a:rPr lang="fr-FR" sz="2000" noProof="0" dirty="0" err="1"/>
              <a:t>co</a:t>
            </a:r>
            <a:r>
              <a:rPr lang="fr-FR" sz="2000" noProof="0" dirty="0"/>
              <a:t>-bénéfices issus des différentes options de résilience.</a:t>
            </a:r>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sz="2000" noProof="0" dirty="0"/>
          </a:p>
          <a:p>
            <a:pPr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Réduire les risques </a:t>
            </a:r>
          </a:p>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noProof="0" dirty="0"/>
              <a:t>	Réduire les risques en impliquant diverses parties prenantes afin de mieux comprendre 	les interdépendances, les points communs et compromis d’un projet, ce qui peut aider à 	identifier les problèmes et à favoriser l’adhésion des populations riveraines grâce à des 	processus de planification participatifs.</a:t>
            </a:r>
          </a:p>
        </p:txBody>
      </p:sp>
    </p:spTree>
    <p:extLst>
      <p:ext uri="{BB962C8B-B14F-4D97-AF65-F5344CB8AC3E}">
        <p14:creationId xmlns:p14="http://schemas.microsoft.com/office/powerpoint/2010/main" val="38306689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2A246BD-8E79-8C0A-952C-57552FBAF727}"/>
            </a:ext>
          </a:extLst>
        </p:cNvPr>
        <p:cNvGrpSpPr/>
        <p:nvPr/>
      </p:nvGrpSpPr>
      <p:grpSpPr>
        <a:xfrm>
          <a:off x="0" y="0"/>
          <a:ext cx="0" cy="0"/>
          <a:chOff x="0" y="0"/>
          <a:chExt cx="0" cy="0"/>
        </a:xfrm>
      </p:grpSpPr>
      <p:sp>
        <p:nvSpPr>
          <p:cNvPr id="83970" name="Rectangle 2">
            <a:extLst>
              <a:ext uri="{FF2B5EF4-FFF2-40B4-BE49-F238E27FC236}">
                <a16:creationId xmlns:a16="http://schemas.microsoft.com/office/drawing/2014/main" id="{ECDC7F31-EE9A-C1B4-C284-E189A9007174}"/>
              </a:ext>
            </a:extLst>
          </p:cNvPr>
          <p:cNvSpPr>
            <a:spLocks noGrp="1" noChangeArrowheads="1"/>
          </p:cNvSpPr>
          <p:nvPr>
            <p:ph type="title"/>
          </p:nvPr>
        </p:nvSpPr>
        <p:spPr>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2160" tIns="46080" rIns="92160" bIns="46080" rtlCol="0" anchor="ctr">
            <a:normAutofit/>
          </a:bodyPr>
          <a:lstStyle/>
          <a:p>
            <a:pPr defTabSz="457200">
              <a:buClr>
                <a:srgbClr val="FF505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noProof="0" dirty="0"/>
              <a:t>Comment </a:t>
            </a:r>
            <a:r>
              <a:rPr lang="fr-FR" dirty="0"/>
              <a:t>e</a:t>
            </a:r>
            <a:r>
              <a:rPr lang="fr-FR" noProof="0" dirty="0" err="1"/>
              <a:t>ngager</a:t>
            </a:r>
            <a:r>
              <a:rPr lang="fr-FR" noProof="0" dirty="0"/>
              <a:t> les parties prenantes ?</a:t>
            </a:r>
            <a:endParaRPr lang="fr-FR" noProof="0" dirty="0">
              <a:latin typeface="+mn-lt"/>
            </a:endParaRPr>
          </a:p>
        </p:txBody>
      </p:sp>
      <p:sp>
        <p:nvSpPr>
          <p:cNvPr id="3" name="Rectangle: Rounded Corners 2">
            <a:extLst>
              <a:ext uri="{FF2B5EF4-FFF2-40B4-BE49-F238E27FC236}">
                <a16:creationId xmlns:a16="http://schemas.microsoft.com/office/drawing/2014/main" id="{CC25ED2F-CD51-89FF-8711-9CCF36DF3DEC}"/>
              </a:ext>
            </a:extLst>
          </p:cNvPr>
          <p:cNvSpPr/>
          <p:nvPr/>
        </p:nvSpPr>
        <p:spPr>
          <a:xfrm>
            <a:off x="7316789" y="1973885"/>
            <a:ext cx="4553997" cy="2871492"/>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fr-FR" b="1" noProof="0" dirty="0">
                <a:solidFill>
                  <a:schemeClr val="accent6"/>
                </a:solidFill>
              </a:rPr>
              <a:t>Phase la plus critique pour l’engagement des parties prenantes:</a:t>
            </a:r>
          </a:p>
          <a:p>
            <a:endParaRPr lang="fr-FR" b="1" noProof="0" dirty="0">
              <a:solidFill>
                <a:schemeClr val="accent6"/>
              </a:solidFill>
            </a:endParaRPr>
          </a:p>
          <a:p>
            <a:pPr marL="285750" indent="-285750">
              <a:buFont typeface="Arial" panose="020B0604020202020204" pitchFamily="34" charset="0"/>
              <a:buChar char="•"/>
            </a:pPr>
            <a:r>
              <a:rPr lang="fr-FR" noProof="0" dirty="0">
                <a:solidFill>
                  <a:schemeClr val="accent6"/>
                </a:solidFill>
              </a:rPr>
              <a:t>Parties prenantes locales</a:t>
            </a:r>
          </a:p>
          <a:p>
            <a:pPr marL="285750" indent="-285750">
              <a:buFont typeface="Arial" panose="020B0604020202020204" pitchFamily="34" charset="0"/>
              <a:buChar char="•"/>
            </a:pPr>
            <a:r>
              <a:rPr lang="fr-FR" noProof="0" dirty="0">
                <a:solidFill>
                  <a:schemeClr val="accent6"/>
                </a:solidFill>
              </a:rPr>
              <a:t>Parties prenantes pouvant mettre en œuvre des options de résilience supplémentaires pour renforcer les </a:t>
            </a:r>
            <a:r>
              <a:rPr lang="fr-FR" noProof="0" dirty="0" err="1">
                <a:solidFill>
                  <a:schemeClr val="accent6"/>
                </a:solidFill>
              </a:rPr>
              <a:t>co</a:t>
            </a:r>
            <a:r>
              <a:rPr lang="fr-FR" noProof="0" dirty="0">
                <a:solidFill>
                  <a:schemeClr val="accent6"/>
                </a:solidFill>
              </a:rPr>
              <a:t>-bénéfices</a:t>
            </a:r>
          </a:p>
        </p:txBody>
      </p:sp>
      <p:sp>
        <p:nvSpPr>
          <p:cNvPr id="4" name="Arrow: Right 3">
            <a:extLst>
              <a:ext uri="{FF2B5EF4-FFF2-40B4-BE49-F238E27FC236}">
                <a16:creationId xmlns:a16="http://schemas.microsoft.com/office/drawing/2014/main" id="{CBD4F14B-CF66-85CF-FD30-DC4F43341D92}"/>
              </a:ext>
            </a:extLst>
          </p:cNvPr>
          <p:cNvSpPr/>
          <p:nvPr/>
        </p:nvSpPr>
        <p:spPr>
          <a:xfrm rot="10800000">
            <a:off x="6614553" y="2672194"/>
            <a:ext cx="714109" cy="537328"/>
          </a:xfrm>
          <a:prstGeom prst="rightArrow">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noProof="0" dirty="0">
              <a:solidFill>
                <a:schemeClr val="accent4"/>
              </a:solidFill>
            </a:endParaRPr>
          </a:p>
        </p:txBody>
      </p:sp>
      <p:sp>
        <p:nvSpPr>
          <p:cNvPr id="5" name="Text Placeholder 4">
            <a:extLst>
              <a:ext uri="{FF2B5EF4-FFF2-40B4-BE49-F238E27FC236}">
                <a16:creationId xmlns:a16="http://schemas.microsoft.com/office/drawing/2014/main" id="{8200FEF1-D69C-E9B1-46EE-50752615A059}"/>
              </a:ext>
            </a:extLst>
          </p:cNvPr>
          <p:cNvSpPr>
            <a:spLocks noGrp="1"/>
          </p:cNvSpPr>
          <p:nvPr>
            <p:ph type="body" sz="quarter" idx="10"/>
          </p:nvPr>
        </p:nvSpPr>
        <p:spPr>
          <a:xfrm>
            <a:off x="596899" y="1014413"/>
            <a:ext cx="6124535" cy="5469514"/>
          </a:xfrm>
        </p:spPr>
        <p:txBody>
          <a:bodyPr/>
          <a:lstStyle/>
          <a:p>
            <a:pPr marL="339725" indent="-339725"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Identification du projet </a:t>
            </a:r>
          </a:p>
          <a:p>
            <a:pPr marL="796925" lvl="1" indent="-339725"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Analyse préliminaire des risques climatiques </a:t>
            </a:r>
            <a:endParaRPr lang="fr-FR" sz="2000" b="1" dirty="0"/>
          </a:p>
          <a:p>
            <a:pPr defTabSz="457200">
              <a:lnSpc>
                <a:spcPct val="100000"/>
              </a:lnSpc>
              <a:spcBef>
                <a:spcPts val="12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dirty="0"/>
              <a:t>Évaluation du projet</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dirty="0"/>
              <a:t>Évaluation des risques climatiques et majeurs</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dirty="0"/>
              <a:t>Élaboration de scénarios futurs pour l’analyse prospective</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dirty="0"/>
              <a:t>Identification des options de résilience</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dirty="0"/>
              <a:t>Valorisation des </a:t>
            </a:r>
            <a:r>
              <a:rPr lang="fr-FR" sz="2000" b="1" dirty="0" err="1"/>
              <a:t>co</a:t>
            </a:r>
            <a:r>
              <a:rPr lang="fr-FR" sz="2000" b="1" dirty="0"/>
              <a:t>-bénéfices de la résilience</a:t>
            </a:r>
          </a:p>
          <a:p>
            <a:pPr defTabSz="457200">
              <a:lnSpc>
                <a:spcPct val="100000"/>
              </a:lnSpc>
              <a:spcBef>
                <a:spcPts val="12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Appel d’offres et attribution</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Élaboration des exigences de performance</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Définition des critères d’évaluation</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Répartition des risques</a:t>
            </a:r>
          </a:p>
          <a:p>
            <a:pPr defTabSz="457200">
              <a:lnSpc>
                <a:spcPct val="100000"/>
              </a:lnSpc>
              <a:spcBef>
                <a:spcPts val="12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Gestion du contrat</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Soutenir le suivi et l’évaluation des exigences de performance</a:t>
            </a:r>
          </a:p>
          <a:p>
            <a:pPr lvl="1"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dirty="0"/>
              <a:t>Résolution des contentieux.</a:t>
            </a:r>
          </a:p>
        </p:txBody>
      </p:sp>
    </p:spTree>
    <p:extLst>
      <p:ext uri="{BB962C8B-B14F-4D97-AF65-F5344CB8AC3E}">
        <p14:creationId xmlns:p14="http://schemas.microsoft.com/office/powerpoint/2010/main" val="2419668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868441B0-CD06-1E50-93F6-1673281E0A20}"/>
              </a:ext>
            </a:extLst>
          </p:cNvPr>
          <p:cNvSpPr>
            <a:spLocks noGrp="1" noChangeArrowheads="1"/>
          </p:cNvSpPr>
          <p:nvPr>
            <p:ph type="title"/>
          </p:nvPr>
        </p:nvSpPr>
        <p:spPr>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2160" tIns="46080" rIns="92160" bIns="46080" rtlCol="0" anchor="ctr">
            <a:normAutofit/>
          </a:bodyPr>
          <a:lstStyle/>
          <a:p>
            <a:pPr defTabSz="457200">
              <a:buClr>
                <a:srgbClr val="FF505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noProof="0" dirty="0"/>
              <a:t>Intégration de l’usager</a:t>
            </a:r>
          </a:p>
        </p:txBody>
      </p:sp>
      <p:sp>
        <p:nvSpPr>
          <p:cNvPr id="83971" name="Rectangle 3"/>
          <p:cNvSpPr>
            <a:spLocks noGrp="1" noChangeArrowheads="1"/>
          </p:cNvSpPr>
          <p:nvPr>
            <p:ph type="body" idx="4294967295"/>
          </p:nvPr>
        </p:nvSpPr>
        <p:spPr>
          <a:xfrm>
            <a:off x="596900" y="1046020"/>
            <a:ext cx="10806824" cy="5046022"/>
          </a:xfrm>
          <a:prstGeom prst="rect">
            <a:avLst/>
          </a:prstGeom>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2160" tIns="46080" rIns="92160" bIns="46080" numCol="1" rtlCol="0">
            <a:normAutofit/>
          </a:bodyPr>
          <a:lstStyle/>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Les usagers jouent un rôle essentiel dans la conception et la mise en œuvre des infrastructures résilientes face au climat, car:</a:t>
            </a:r>
          </a:p>
          <a:p>
            <a:pPr>
              <a:lnSpc>
                <a:spcPct val="100000"/>
              </a:lnSpc>
              <a:spcBef>
                <a:spcPts val="0"/>
              </a:spcBef>
              <a:spcAft>
                <a:spcPts val="300"/>
              </a:spcAft>
            </a:pPr>
            <a:r>
              <a:rPr lang="fr-FR" sz="2000" noProof="0" dirty="0"/>
              <a:t>Ils sont les principaux bénéficiaires – ils subiront les chocs et les pressions du changement climatique en plus de leurs conditions socio-économiques préexistantes</a:t>
            </a:r>
          </a:p>
          <a:p>
            <a:pPr>
              <a:lnSpc>
                <a:spcPct val="100000"/>
              </a:lnSpc>
              <a:spcBef>
                <a:spcPts val="0"/>
              </a:spcBef>
              <a:spcAft>
                <a:spcPts val="300"/>
              </a:spcAft>
            </a:pPr>
            <a:r>
              <a:rPr lang="fr-FR" sz="2000" noProof="0" dirty="0"/>
              <a:t>Le changement climatique a un impact disproportionné sur les groupes vulnérables et marginalisés, et sans une concertation et des processus participatifs adéquats, les communautés risquent d’être exclues des bénéfices de la résilience</a:t>
            </a:r>
          </a:p>
          <a:p>
            <a:pPr marL="0" indent="0">
              <a:lnSpc>
                <a:spcPct val="100000"/>
              </a:lnSpc>
              <a:spcBef>
                <a:spcPts val="0"/>
              </a:spcBef>
              <a:spcAft>
                <a:spcPts val="300"/>
              </a:spcAft>
              <a:buNone/>
            </a:pPr>
            <a:endParaRPr lang="fr-FR" sz="2000" noProof="0" dirty="0"/>
          </a:p>
          <a:p>
            <a:pPr marL="0" indent="0" defTabSz="457200">
              <a:lnSpc>
                <a:spcPct val="100000"/>
              </a:lnSpc>
              <a:spcBef>
                <a:spcPts val="0"/>
              </a:spcBef>
              <a:spcAft>
                <a:spcPts val="300"/>
              </a:spcAft>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b="1" noProof="0" dirty="0"/>
              <a:t>L’entrepreneur PPP doit renforcer la résilience au sein des communautés et des parties prenantes :</a:t>
            </a:r>
          </a:p>
          <a:p>
            <a:pPr marL="339725" indent="-339725"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noProof="0" dirty="0"/>
              <a:t>Des systèmes d’alerte précoce – les aider à se préparer aux aléas et à renforcer leur résilience. Ces systèmes doivent être adaptés à chaque groupe de parties prenantes pour être pleinement efficaces.</a:t>
            </a:r>
          </a:p>
          <a:p>
            <a:pPr marL="339725" indent="-339725" defTabSz="457200">
              <a:lnSpc>
                <a:spcPct val="100000"/>
              </a:lnSpc>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2000" noProof="0" dirty="0"/>
              <a:t>Mettre l’accent sur le partenariat dans les PPP – collaborer à tous les niveaux pour renforcer la résilience de l’ensemble des parties prenantes</a:t>
            </a:r>
            <a:endParaRPr lang="fr-FR" sz="2000" noProof="0" dirty="0">
              <a:latin typeface="+mj-lt"/>
            </a:endParaRPr>
          </a:p>
        </p:txBody>
      </p:sp>
    </p:spTree>
    <p:extLst>
      <p:ext uri="{BB962C8B-B14F-4D97-AF65-F5344CB8AC3E}">
        <p14:creationId xmlns:p14="http://schemas.microsoft.com/office/powerpoint/2010/main" val="3953442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fade">
                                      <p:cBhvr>
                                        <p:cTn id="7" dur="1000"/>
                                        <p:tgtEl>
                                          <p:spTgt spid="83971">
                                            <p:txEl>
                                              <p:pRg st="0" end="0"/>
                                            </p:txEl>
                                          </p:spTgt>
                                        </p:tgtEl>
                                      </p:cBhvr>
                                    </p:animEffect>
                                    <p:anim calcmode="lin" valueType="num">
                                      <p:cBhvr>
                                        <p:cTn id="8" dur="1000" fill="hold"/>
                                        <p:tgtEl>
                                          <p:spTgt spid="839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39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3971">
                                            <p:txEl>
                                              <p:pRg st="1" end="1"/>
                                            </p:txEl>
                                          </p:spTgt>
                                        </p:tgtEl>
                                        <p:attrNameLst>
                                          <p:attrName>style.visibility</p:attrName>
                                        </p:attrNameLst>
                                      </p:cBhvr>
                                      <p:to>
                                        <p:strVal val="visible"/>
                                      </p:to>
                                    </p:set>
                                    <p:animEffect transition="in" filter="fade">
                                      <p:cBhvr>
                                        <p:cTn id="12" dur="1000"/>
                                        <p:tgtEl>
                                          <p:spTgt spid="83971">
                                            <p:txEl>
                                              <p:pRg st="1" end="1"/>
                                            </p:txEl>
                                          </p:spTgt>
                                        </p:tgtEl>
                                      </p:cBhvr>
                                    </p:animEffect>
                                    <p:anim calcmode="lin" valueType="num">
                                      <p:cBhvr>
                                        <p:cTn id="13" dur="1000" fill="hold"/>
                                        <p:tgtEl>
                                          <p:spTgt spid="839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8397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3971">
                                            <p:txEl>
                                              <p:pRg st="4" end="4"/>
                                            </p:txEl>
                                          </p:spTgt>
                                        </p:tgtEl>
                                        <p:attrNameLst>
                                          <p:attrName>style.visibility</p:attrName>
                                        </p:attrNameLst>
                                      </p:cBhvr>
                                      <p:to>
                                        <p:strVal val="visible"/>
                                      </p:to>
                                    </p:set>
                                    <p:animEffect transition="in" filter="fade">
                                      <p:cBhvr>
                                        <p:cTn id="17" dur="1000"/>
                                        <p:tgtEl>
                                          <p:spTgt spid="83971">
                                            <p:txEl>
                                              <p:pRg st="4" end="4"/>
                                            </p:txEl>
                                          </p:spTgt>
                                        </p:tgtEl>
                                      </p:cBhvr>
                                    </p:animEffect>
                                    <p:anim calcmode="lin" valueType="num">
                                      <p:cBhvr>
                                        <p:cTn id="18" dur="1000" fill="hold"/>
                                        <p:tgtEl>
                                          <p:spTgt spid="83971">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83971">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3971">
                                            <p:txEl>
                                              <p:pRg st="5" end="5"/>
                                            </p:txEl>
                                          </p:spTgt>
                                        </p:tgtEl>
                                        <p:attrNameLst>
                                          <p:attrName>style.visibility</p:attrName>
                                        </p:attrNameLst>
                                      </p:cBhvr>
                                      <p:to>
                                        <p:strVal val="visible"/>
                                      </p:to>
                                    </p:set>
                                    <p:animEffect transition="in" filter="fade">
                                      <p:cBhvr>
                                        <p:cTn id="22" dur="1000"/>
                                        <p:tgtEl>
                                          <p:spTgt spid="83971">
                                            <p:txEl>
                                              <p:pRg st="5" end="5"/>
                                            </p:txEl>
                                          </p:spTgt>
                                        </p:tgtEl>
                                      </p:cBhvr>
                                    </p:animEffect>
                                    <p:anim calcmode="lin" valueType="num">
                                      <p:cBhvr>
                                        <p:cTn id="23" dur="1000" fill="hold"/>
                                        <p:tgtEl>
                                          <p:spTgt spid="83971">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83971">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3971">
                                            <p:txEl>
                                              <p:pRg st="6" end="6"/>
                                            </p:txEl>
                                          </p:spTgt>
                                        </p:tgtEl>
                                        <p:attrNameLst>
                                          <p:attrName>style.visibility</p:attrName>
                                        </p:attrNameLst>
                                      </p:cBhvr>
                                      <p:to>
                                        <p:strVal val="visible"/>
                                      </p:to>
                                    </p:set>
                                    <p:animEffect transition="in" filter="fade">
                                      <p:cBhvr>
                                        <p:cTn id="27" dur="1000"/>
                                        <p:tgtEl>
                                          <p:spTgt spid="83971">
                                            <p:txEl>
                                              <p:pRg st="6" end="6"/>
                                            </p:txEl>
                                          </p:spTgt>
                                        </p:tgtEl>
                                      </p:cBhvr>
                                    </p:animEffect>
                                    <p:anim calcmode="lin" valueType="num">
                                      <p:cBhvr>
                                        <p:cTn id="28" dur="1000" fill="hold"/>
                                        <p:tgtEl>
                                          <p:spTgt spid="83971">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839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8D205D-A8A2-2CC8-7061-AF1495927DDF}"/>
              </a:ext>
            </a:extLst>
          </p:cNvPr>
          <p:cNvSpPr>
            <a:spLocks noGrp="1"/>
          </p:cNvSpPr>
          <p:nvPr>
            <p:ph type="body" sz="quarter" idx="10"/>
          </p:nvPr>
        </p:nvSpPr>
        <p:spPr/>
        <p:txBody>
          <a:bodyPr/>
          <a:lstStyle/>
          <a:p>
            <a:pPr marL="339725" indent="-339725" defTabSz="45720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t>Quelle est votre expérience en matière d’engagement des parties prenantes?</a:t>
            </a:r>
          </a:p>
          <a:p>
            <a:pPr marL="339725" indent="-339725" defTabSz="45720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noProof="0" dirty="0">
              <a:latin typeface="+mj-lt"/>
            </a:endParaRPr>
          </a:p>
          <a:p>
            <a:pPr marL="339725" indent="-339725" defTabSz="457200">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t>Comment avez-vous géré les questions délicates dans la communication avec les parties prenantes?</a:t>
            </a:r>
          </a:p>
        </p:txBody>
      </p:sp>
      <p:sp>
        <p:nvSpPr>
          <p:cNvPr id="6" name="Title 5">
            <a:extLst>
              <a:ext uri="{FF2B5EF4-FFF2-40B4-BE49-F238E27FC236}">
                <a16:creationId xmlns:a16="http://schemas.microsoft.com/office/drawing/2014/main" id="{77F30C05-86E5-8924-39F5-F1125B4CC632}"/>
              </a:ext>
            </a:extLst>
          </p:cNvPr>
          <p:cNvSpPr>
            <a:spLocks noGrp="1"/>
          </p:cNvSpPr>
          <p:nvPr>
            <p:ph type="title"/>
          </p:nvPr>
        </p:nvSpPr>
        <p:spPr/>
        <p:txBody>
          <a:bodyPr/>
          <a:lstStyle/>
          <a:p>
            <a:r>
              <a:rPr lang="fr-FR" noProof="0" dirty="0"/>
              <a:t>Questions de discussion</a:t>
            </a:r>
          </a:p>
        </p:txBody>
      </p:sp>
    </p:spTree>
    <p:extLst>
      <p:ext uri="{BB962C8B-B14F-4D97-AF65-F5344CB8AC3E}">
        <p14:creationId xmlns:p14="http://schemas.microsoft.com/office/powerpoint/2010/main" val="70210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Récapitulatif </a:t>
            </a:r>
            <a:r>
              <a:rPr lang="fr-FR"/>
              <a:t>du Module</a:t>
            </a:r>
            <a:endParaRPr lang="fr-FR" noProof="0" dirty="0"/>
          </a:p>
        </p:txBody>
      </p:sp>
      <p:pic>
        <p:nvPicPr>
          <p:cNvPr id="5" name="Picture 4">
            <a:extLst>
              <a:ext uri="{FF2B5EF4-FFF2-40B4-BE49-F238E27FC236}">
                <a16:creationId xmlns:a16="http://schemas.microsoft.com/office/drawing/2014/main" id="{2AAA65B1-2EDD-B8FE-A030-33FE24A28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10095555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Solutions d’adaptation : Vue d’ensemble</a:t>
            </a:r>
            <a:endParaRPr lang="fr-FR" b="0" noProof="0" dirty="0"/>
          </a:p>
        </p:txBody>
      </p:sp>
      <p:sp>
        <p:nvSpPr>
          <p:cNvPr id="63" name="Rectangle 62">
            <a:extLst>
              <a:ext uri="{FF2B5EF4-FFF2-40B4-BE49-F238E27FC236}">
                <a16:creationId xmlns:a16="http://schemas.microsoft.com/office/drawing/2014/main" id="{F8E89C9A-2F83-324B-4B3D-715DAD154333}"/>
              </a:ext>
            </a:extLst>
          </p:cNvPr>
          <p:cNvSpPr/>
          <p:nvPr/>
        </p:nvSpPr>
        <p:spPr>
          <a:xfrm>
            <a:off x="259750" y="1470845"/>
            <a:ext cx="1558889" cy="793469"/>
          </a:xfrm>
          <a:prstGeom prst="rect">
            <a:avLst/>
          </a:prstGeom>
          <a:solidFill>
            <a:schemeClr val="accent5">
              <a:lumMod val="40000"/>
              <a:lumOff val="60000"/>
            </a:scheme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Données de référence historiques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64" name="Rectangle 63">
            <a:extLst>
              <a:ext uri="{FF2B5EF4-FFF2-40B4-BE49-F238E27FC236}">
                <a16:creationId xmlns:a16="http://schemas.microsoft.com/office/drawing/2014/main" id="{F61B54E7-A20A-5946-ACFD-4CB9A47B236A}"/>
              </a:ext>
            </a:extLst>
          </p:cNvPr>
          <p:cNvSpPr/>
          <p:nvPr/>
        </p:nvSpPr>
        <p:spPr>
          <a:xfrm>
            <a:off x="2231381" y="1470846"/>
            <a:ext cx="1558889" cy="548932"/>
          </a:xfrm>
          <a:prstGeom prst="rect">
            <a:avLst/>
          </a:prstGeom>
          <a:solidFill>
            <a:schemeClr val="accent5">
              <a:lumMod val="40000"/>
              <a:lumOff val="60000"/>
            </a:scheme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Projections futures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65" name="Rectangle 64">
            <a:extLst>
              <a:ext uri="{FF2B5EF4-FFF2-40B4-BE49-F238E27FC236}">
                <a16:creationId xmlns:a16="http://schemas.microsoft.com/office/drawing/2014/main" id="{696D15A4-EE98-061C-2E3B-5DE11A1954CB}"/>
              </a:ext>
            </a:extLst>
          </p:cNvPr>
          <p:cNvSpPr/>
          <p:nvPr/>
        </p:nvSpPr>
        <p:spPr>
          <a:xfrm>
            <a:off x="2220841" y="3255889"/>
            <a:ext cx="1558889" cy="548932"/>
          </a:xfrm>
          <a:prstGeom prst="rect">
            <a:avLst/>
          </a:prstGeom>
          <a:solidFill>
            <a:srgbClr val="00577E">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Courbes de vulnérabilité</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66" name="Rectangle 65">
            <a:extLst>
              <a:ext uri="{FF2B5EF4-FFF2-40B4-BE49-F238E27FC236}">
                <a16:creationId xmlns:a16="http://schemas.microsoft.com/office/drawing/2014/main" id="{71C82907-1955-3171-D835-3F2A6F8C6652}"/>
              </a:ext>
            </a:extLst>
          </p:cNvPr>
          <p:cNvSpPr/>
          <p:nvPr/>
        </p:nvSpPr>
        <p:spPr>
          <a:xfrm>
            <a:off x="249210" y="3255889"/>
            <a:ext cx="1740568" cy="548932"/>
          </a:xfrm>
          <a:prstGeom prst="rect">
            <a:avLst/>
          </a:prstGeom>
          <a:solidFill>
            <a:schemeClr val="accent4">
              <a:lumMod val="20000"/>
              <a:lumOff val="80000"/>
            </a:scheme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Cartographie des actifs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67" name="Rectangle 66">
            <a:extLst>
              <a:ext uri="{FF2B5EF4-FFF2-40B4-BE49-F238E27FC236}">
                <a16:creationId xmlns:a16="http://schemas.microsoft.com/office/drawing/2014/main" id="{E0E4A6C4-A0BA-399F-EF5F-8777A9BED16C}"/>
              </a:ext>
            </a:extLst>
          </p:cNvPr>
          <p:cNvSpPr/>
          <p:nvPr/>
        </p:nvSpPr>
        <p:spPr>
          <a:xfrm>
            <a:off x="6169826" y="2511572"/>
            <a:ext cx="1558889"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Solutions d’adaptation</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68" name="Rectangle 67">
            <a:extLst>
              <a:ext uri="{FF2B5EF4-FFF2-40B4-BE49-F238E27FC236}">
                <a16:creationId xmlns:a16="http://schemas.microsoft.com/office/drawing/2014/main" id="{BD0247A2-4901-A900-8EA0-FB62A804C92B}"/>
              </a:ext>
            </a:extLst>
          </p:cNvPr>
          <p:cNvSpPr/>
          <p:nvPr/>
        </p:nvSpPr>
        <p:spPr>
          <a:xfrm>
            <a:off x="4177689" y="2511572"/>
            <a:ext cx="1558889" cy="828575"/>
          </a:xfrm>
          <a:prstGeom prst="rect">
            <a:avLst/>
          </a:prstGeom>
          <a:solidFill>
            <a:srgbClr val="00577E"/>
          </a:solidFill>
          <a:ln w="25400" cap="flat" cmpd="sng" algn="ctr">
            <a:noFill/>
            <a:prstDash val="solid"/>
          </a:ln>
          <a:effectLst/>
        </p:spPr>
        <p:txBody>
          <a:bodyPr rtlCol="0" anchor="ctr"/>
          <a:lstStyle/>
          <a:p>
            <a:pPr lvl="0" algn="ctr">
              <a:defRPr/>
            </a:pPr>
            <a:r>
              <a:rPr lang="fr-FR" b="1" noProof="0" dirty="0">
                <a:solidFill>
                  <a:schemeClr val="bg1"/>
                </a:solidFill>
              </a:rPr>
              <a:t>Pertes directes et indirectes</a:t>
            </a:r>
            <a:endParaRPr kumimoji="0" lang="fr-FR" b="1" i="0" u="none" strike="noStrike" kern="0" cap="none" spc="0" normalizeH="0" baseline="0" noProof="0" dirty="0">
              <a:ln>
                <a:noFill/>
              </a:ln>
              <a:solidFill>
                <a:schemeClr val="bg1"/>
              </a:solidFill>
              <a:effectLst/>
              <a:uLnTx/>
              <a:uFillTx/>
              <a:latin typeface="Arial"/>
            </a:endParaRPr>
          </a:p>
        </p:txBody>
      </p:sp>
      <p:sp>
        <p:nvSpPr>
          <p:cNvPr id="69" name="Rectangle 68">
            <a:extLst>
              <a:ext uri="{FF2B5EF4-FFF2-40B4-BE49-F238E27FC236}">
                <a16:creationId xmlns:a16="http://schemas.microsoft.com/office/drawing/2014/main" id="{5DDE7378-B180-2E2F-B609-DB298EFB8C97}"/>
              </a:ext>
            </a:extLst>
          </p:cNvPr>
          <p:cNvSpPr/>
          <p:nvPr/>
        </p:nvSpPr>
        <p:spPr>
          <a:xfrm>
            <a:off x="8217447" y="1345336"/>
            <a:ext cx="1558889" cy="681466"/>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Avantages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70" name="Rectangle 69">
            <a:extLst>
              <a:ext uri="{FF2B5EF4-FFF2-40B4-BE49-F238E27FC236}">
                <a16:creationId xmlns:a16="http://schemas.microsoft.com/office/drawing/2014/main" id="{1B006E72-E603-DB2A-CDB2-4CCFDD38C899}"/>
              </a:ext>
            </a:extLst>
          </p:cNvPr>
          <p:cNvSpPr/>
          <p:nvPr/>
        </p:nvSpPr>
        <p:spPr>
          <a:xfrm>
            <a:off x="8141456" y="2511572"/>
            <a:ext cx="1711686"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Solutions hiérarchisées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cxnSp>
        <p:nvCxnSpPr>
          <p:cNvPr id="71" name="Straight Arrow Connector 70">
            <a:extLst>
              <a:ext uri="{FF2B5EF4-FFF2-40B4-BE49-F238E27FC236}">
                <a16:creationId xmlns:a16="http://schemas.microsoft.com/office/drawing/2014/main" id="{E55B4F06-3608-3510-8DCF-131766F7F1D6}"/>
              </a:ext>
            </a:extLst>
          </p:cNvPr>
          <p:cNvCxnSpPr>
            <a:cxnSpLocks/>
            <a:stCxn id="63" idx="3"/>
            <a:endCxn id="64" idx="1"/>
          </p:cNvCxnSpPr>
          <p:nvPr/>
        </p:nvCxnSpPr>
        <p:spPr>
          <a:xfrm flipV="1">
            <a:off x="1818639" y="1745312"/>
            <a:ext cx="412742" cy="122268"/>
          </a:xfrm>
          <a:prstGeom prst="straightConnector1">
            <a:avLst/>
          </a:prstGeom>
          <a:noFill/>
          <a:ln w="19050" cap="flat" cmpd="sng" algn="ctr">
            <a:solidFill>
              <a:srgbClr val="00577E"/>
            </a:solidFill>
            <a:prstDash val="solid"/>
            <a:tailEnd type="triangle"/>
          </a:ln>
          <a:effectLst/>
        </p:spPr>
      </p:cxnSp>
      <p:cxnSp>
        <p:nvCxnSpPr>
          <p:cNvPr id="72" name="Straight Arrow Connector 71">
            <a:extLst>
              <a:ext uri="{FF2B5EF4-FFF2-40B4-BE49-F238E27FC236}">
                <a16:creationId xmlns:a16="http://schemas.microsoft.com/office/drawing/2014/main" id="{BB49A524-C4A0-C25B-2215-F97F586DD4A9}"/>
              </a:ext>
            </a:extLst>
          </p:cNvPr>
          <p:cNvCxnSpPr>
            <a:cxnSpLocks/>
            <a:stCxn id="66" idx="3"/>
            <a:endCxn id="65" idx="1"/>
          </p:cNvCxnSpPr>
          <p:nvPr/>
        </p:nvCxnSpPr>
        <p:spPr>
          <a:xfrm>
            <a:off x="1989778" y="3530355"/>
            <a:ext cx="231063" cy="0"/>
          </a:xfrm>
          <a:prstGeom prst="straightConnector1">
            <a:avLst/>
          </a:prstGeom>
          <a:noFill/>
          <a:ln w="19050" cap="flat" cmpd="sng" algn="ctr">
            <a:solidFill>
              <a:srgbClr val="00577E"/>
            </a:solidFill>
            <a:prstDash val="solid"/>
            <a:tailEnd type="triangle"/>
          </a:ln>
          <a:effectLst/>
        </p:spPr>
      </p:cxnSp>
      <p:cxnSp>
        <p:nvCxnSpPr>
          <p:cNvPr id="73" name="Straight Arrow Connector 72">
            <a:extLst>
              <a:ext uri="{FF2B5EF4-FFF2-40B4-BE49-F238E27FC236}">
                <a16:creationId xmlns:a16="http://schemas.microsoft.com/office/drawing/2014/main" id="{1B2B5879-31DB-0840-3A25-51ACE9A29BCA}"/>
              </a:ext>
            </a:extLst>
          </p:cNvPr>
          <p:cNvCxnSpPr>
            <a:cxnSpLocks/>
            <a:stCxn id="64" idx="3"/>
            <a:endCxn id="68" idx="1"/>
          </p:cNvCxnSpPr>
          <p:nvPr/>
        </p:nvCxnSpPr>
        <p:spPr>
          <a:xfrm>
            <a:off x="3790270" y="1745312"/>
            <a:ext cx="387419" cy="1180548"/>
          </a:xfrm>
          <a:prstGeom prst="straightConnector1">
            <a:avLst/>
          </a:prstGeom>
          <a:noFill/>
          <a:ln w="19050" cap="flat" cmpd="sng" algn="ctr">
            <a:solidFill>
              <a:srgbClr val="00577E"/>
            </a:solidFill>
            <a:prstDash val="solid"/>
            <a:tailEnd type="triangle"/>
          </a:ln>
          <a:effectLst/>
        </p:spPr>
      </p:cxnSp>
      <p:cxnSp>
        <p:nvCxnSpPr>
          <p:cNvPr id="74" name="Straight Arrow Connector 73">
            <a:extLst>
              <a:ext uri="{FF2B5EF4-FFF2-40B4-BE49-F238E27FC236}">
                <a16:creationId xmlns:a16="http://schemas.microsoft.com/office/drawing/2014/main" id="{A605D3AD-F03E-A2C0-8D55-EA0A77042DE9}"/>
              </a:ext>
            </a:extLst>
          </p:cNvPr>
          <p:cNvCxnSpPr>
            <a:cxnSpLocks/>
            <a:stCxn id="65" idx="3"/>
            <a:endCxn id="68" idx="1"/>
          </p:cNvCxnSpPr>
          <p:nvPr/>
        </p:nvCxnSpPr>
        <p:spPr>
          <a:xfrm flipV="1">
            <a:off x="3779730" y="2925860"/>
            <a:ext cx="397959" cy="604495"/>
          </a:xfrm>
          <a:prstGeom prst="straightConnector1">
            <a:avLst/>
          </a:prstGeom>
          <a:noFill/>
          <a:ln w="19050" cap="flat" cmpd="sng" algn="ctr">
            <a:solidFill>
              <a:srgbClr val="00577E"/>
            </a:solidFill>
            <a:prstDash val="solid"/>
            <a:tailEnd type="triangle"/>
          </a:ln>
          <a:effectLst/>
        </p:spPr>
      </p:cxnSp>
      <p:cxnSp>
        <p:nvCxnSpPr>
          <p:cNvPr id="75" name="Straight Arrow Connector 74">
            <a:extLst>
              <a:ext uri="{FF2B5EF4-FFF2-40B4-BE49-F238E27FC236}">
                <a16:creationId xmlns:a16="http://schemas.microsoft.com/office/drawing/2014/main" id="{26FB00D0-045D-8ADD-F41A-07E61E661504}"/>
              </a:ext>
            </a:extLst>
          </p:cNvPr>
          <p:cNvCxnSpPr>
            <a:cxnSpLocks/>
            <a:stCxn id="68" idx="3"/>
            <a:endCxn id="67" idx="1"/>
          </p:cNvCxnSpPr>
          <p:nvPr/>
        </p:nvCxnSpPr>
        <p:spPr>
          <a:xfrm>
            <a:off x="5736578" y="2925860"/>
            <a:ext cx="433248" cy="0"/>
          </a:xfrm>
          <a:prstGeom prst="straightConnector1">
            <a:avLst/>
          </a:prstGeom>
          <a:noFill/>
          <a:ln w="19050" cap="flat" cmpd="sng" algn="ctr">
            <a:solidFill>
              <a:srgbClr val="00577E"/>
            </a:solidFill>
            <a:prstDash val="solid"/>
            <a:tailEnd type="triangle"/>
          </a:ln>
          <a:effectLst/>
        </p:spPr>
      </p:cxnSp>
      <p:sp>
        <p:nvSpPr>
          <p:cNvPr id="76" name="Rectangle 75">
            <a:extLst>
              <a:ext uri="{FF2B5EF4-FFF2-40B4-BE49-F238E27FC236}">
                <a16:creationId xmlns:a16="http://schemas.microsoft.com/office/drawing/2014/main" id="{5F0C2152-3390-D234-E596-E216820C06D2}"/>
              </a:ext>
            </a:extLst>
          </p:cNvPr>
          <p:cNvSpPr/>
          <p:nvPr/>
        </p:nvSpPr>
        <p:spPr>
          <a:xfrm>
            <a:off x="10133593" y="4097274"/>
            <a:ext cx="1558889" cy="828574"/>
          </a:xfrm>
          <a:prstGeom prst="rect">
            <a:avLst/>
          </a:prstGeom>
          <a:solidFill>
            <a:srgbClr val="A5C100"/>
          </a:solidFill>
          <a:ln w="25400" cap="flat" cmpd="sng" algn="ctr">
            <a:noFill/>
            <a:prstDash val="solid"/>
          </a:ln>
          <a:effectLst/>
        </p:spPr>
        <p:txBody>
          <a:bodyPr rtlCol="0" anchor="ctr"/>
          <a:lstStyle/>
          <a:p>
            <a:pPr lvl="0" algn="ctr">
              <a:defRPr/>
            </a:pPr>
            <a:r>
              <a:rPr lang="fr-FR" b="1" noProof="0" dirty="0">
                <a:solidFill>
                  <a:schemeClr val="bg1"/>
                </a:solidFill>
              </a:rPr>
              <a:t>Analyse coûts-bénéfices</a:t>
            </a:r>
            <a:endParaRPr kumimoji="0" lang="fr-FR" b="1" i="0" u="none" strike="noStrike" kern="0" cap="none" spc="0" normalizeH="0" baseline="0" noProof="0" dirty="0">
              <a:ln>
                <a:noFill/>
              </a:ln>
              <a:solidFill>
                <a:schemeClr val="bg1"/>
              </a:solidFill>
              <a:effectLst/>
              <a:uLnTx/>
              <a:uFillTx/>
              <a:latin typeface="Arial"/>
            </a:endParaRPr>
          </a:p>
        </p:txBody>
      </p:sp>
      <p:sp>
        <p:nvSpPr>
          <p:cNvPr id="77" name="Rectangle 76">
            <a:extLst>
              <a:ext uri="{FF2B5EF4-FFF2-40B4-BE49-F238E27FC236}">
                <a16:creationId xmlns:a16="http://schemas.microsoft.com/office/drawing/2014/main" id="{A073A725-9F22-456F-38DD-9ED66659E3E0}"/>
              </a:ext>
            </a:extLst>
          </p:cNvPr>
          <p:cNvSpPr/>
          <p:nvPr/>
        </p:nvSpPr>
        <p:spPr>
          <a:xfrm>
            <a:off x="8217447" y="4110880"/>
            <a:ext cx="1558889" cy="872122"/>
          </a:xfrm>
          <a:prstGeom prst="rect">
            <a:avLst/>
          </a:prstGeom>
          <a:solidFill>
            <a:srgbClr val="A5C100"/>
          </a:solidFill>
          <a:ln w="25400" cap="flat" cmpd="sng" algn="ctr">
            <a:noFill/>
            <a:prstDash val="solid"/>
          </a:ln>
          <a:effectLst/>
        </p:spPr>
        <p:txBody>
          <a:bodyPr rtlCol="0" anchor="ctr"/>
          <a:lstStyle/>
          <a:p>
            <a:pPr lvl="0" algn="ctr">
              <a:defRPr/>
            </a:pPr>
            <a:r>
              <a:rPr lang="fr-FR" b="1" noProof="0" dirty="0">
                <a:solidFill>
                  <a:schemeClr val="bg1"/>
                </a:solidFill>
              </a:rPr>
              <a:t>Lignes directrices techniques</a:t>
            </a:r>
            <a:endParaRPr kumimoji="0" lang="fr-FR" b="1" i="0" u="none" strike="noStrike" kern="0" cap="none" spc="0" normalizeH="0" baseline="0" noProof="0" dirty="0">
              <a:ln>
                <a:noFill/>
              </a:ln>
              <a:solidFill>
                <a:schemeClr val="bg1"/>
              </a:solidFill>
              <a:effectLst/>
              <a:uLnTx/>
              <a:uFillTx/>
              <a:latin typeface="Arial"/>
            </a:endParaRPr>
          </a:p>
        </p:txBody>
      </p:sp>
      <p:cxnSp>
        <p:nvCxnSpPr>
          <p:cNvPr id="78" name="Straight Arrow Connector 77">
            <a:extLst>
              <a:ext uri="{FF2B5EF4-FFF2-40B4-BE49-F238E27FC236}">
                <a16:creationId xmlns:a16="http://schemas.microsoft.com/office/drawing/2014/main" id="{BEBA4B62-5E17-ED49-E846-799B2542A506}"/>
              </a:ext>
            </a:extLst>
          </p:cNvPr>
          <p:cNvCxnSpPr>
            <a:cxnSpLocks/>
            <a:stCxn id="67" idx="3"/>
            <a:endCxn id="70" idx="1"/>
          </p:cNvCxnSpPr>
          <p:nvPr/>
        </p:nvCxnSpPr>
        <p:spPr>
          <a:xfrm>
            <a:off x="7728715" y="2925860"/>
            <a:ext cx="412741" cy="0"/>
          </a:xfrm>
          <a:prstGeom prst="straightConnector1">
            <a:avLst/>
          </a:prstGeom>
          <a:noFill/>
          <a:ln w="19050" cap="flat" cmpd="sng" algn="ctr">
            <a:solidFill>
              <a:srgbClr val="00577E"/>
            </a:solidFill>
            <a:prstDash val="solid"/>
            <a:tailEnd type="triangle"/>
          </a:ln>
          <a:effectLst/>
        </p:spPr>
      </p:cxnSp>
      <p:sp>
        <p:nvSpPr>
          <p:cNvPr id="79" name="Rectangle 78">
            <a:extLst>
              <a:ext uri="{FF2B5EF4-FFF2-40B4-BE49-F238E27FC236}">
                <a16:creationId xmlns:a16="http://schemas.microsoft.com/office/drawing/2014/main" id="{E5F1FC35-5617-09E9-485B-D5CFC975B90A}"/>
              </a:ext>
            </a:extLst>
          </p:cNvPr>
          <p:cNvSpPr/>
          <p:nvPr/>
        </p:nvSpPr>
        <p:spPr>
          <a:xfrm>
            <a:off x="9137524" y="5195127"/>
            <a:ext cx="1558889" cy="975696"/>
          </a:xfrm>
          <a:prstGeom prst="rect">
            <a:avLst/>
          </a:prstGeom>
          <a:solidFill>
            <a:srgbClr val="A5C100"/>
          </a:solidFill>
          <a:ln w="25400" cap="flat" cmpd="sng" algn="ctr">
            <a:noFill/>
            <a:prstDash val="solid"/>
          </a:ln>
          <a:effectLst/>
        </p:spPr>
        <p:txBody>
          <a:bodyPr rtlCol="0" anchor="ctr"/>
          <a:lstStyle/>
          <a:p>
            <a:pPr lvl="0" algn="ctr">
              <a:defRPr/>
            </a:pPr>
            <a:r>
              <a:rPr lang="fr-FR" b="1" noProof="0" dirty="0">
                <a:solidFill>
                  <a:schemeClr val="bg1"/>
                </a:solidFill>
              </a:rPr>
              <a:t>Justification de l’adaptation</a:t>
            </a:r>
            <a:endParaRPr kumimoji="0" lang="fr-FR" b="1" i="0" u="none" strike="noStrike" kern="0" cap="none" spc="0" normalizeH="0" baseline="0" noProof="0" dirty="0">
              <a:ln>
                <a:noFill/>
              </a:ln>
              <a:solidFill>
                <a:schemeClr val="bg1"/>
              </a:solidFill>
              <a:effectLst/>
              <a:uLnTx/>
              <a:uFillTx/>
              <a:latin typeface="Arial"/>
            </a:endParaRPr>
          </a:p>
        </p:txBody>
      </p:sp>
      <p:cxnSp>
        <p:nvCxnSpPr>
          <p:cNvPr id="80" name="Connector: Elbow 79">
            <a:extLst>
              <a:ext uri="{FF2B5EF4-FFF2-40B4-BE49-F238E27FC236}">
                <a16:creationId xmlns:a16="http://schemas.microsoft.com/office/drawing/2014/main" id="{8BD834FE-BA3E-82C0-5759-E6DB867A8941}"/>
              </a:ext>
            </a:extLst>
          </p:cNvPr>
          <p:cNvCxnSpPr>
            <a:cxnSpLocks/>
            <a:stCxn id="69" idx="3"/>
            <a:endCxn id="76" idx="3"/>
          </p:cNvCxnSpPr>
          <p:nvPr/>
        </p:nvCxnSpPr>
        <p:spPr>
          <a:xfrm>
            <a:off x="9776336" y="1686069"/>
            <a:ext cx="1916146" cy="2825492"/>
          </a:xfrm>
          <a:prstGeom prst="bentConnector3">
            <a:avLst>
              <a:gd name="adj1" fmla="val 111930"/>
            </a:avLst>
          </a:prstGeom>
          <a:noFill/>
          <a:ln w="19050" cap="flat" cmpd="sng" algn="ctr">
            <a:solidFill>
              <a:srgbClr val="00577E"/>
            </a:solidFill>
            <a:prstDash val="solid"/>
            <a:tailEnd type="triangle"/>
          </a:ln>
          <a:effectLst/>
        </p:spPr>
      </p:cxnSp>
      <p:sp>
        <p:nvSpPr>
          <p:cNvPr id="81" name="Rectangle 80">
            <a:extLst>
              <a:ext uri="{FF2B5EF4-FFF2-40B4-BE49-F238E27FC236}">
                <a16:creationId xmlns:a16="http://schemas.microsoft.com/office/drawing/2014/main" id="{F48DFA2B-F72E-CD2B-2E24-59E8E1F88BD7}"/>
              </a:ext>
            </a:extLst>
          </p:cNvPr>
          <p:cNvSpPr/>
          <p:nvPr/>
        </p:nvSpPr>
        <p:spPr>
          <a:xfrm>
            <a:off x="10133593" y="2511572"/>
            <a:ext cx="1558889" cy="828575"/>
          </a:xfrm>
          <a:prstGeom prst="rect">
            <a:avLst/>
          </a:prstGeom>
          <a:solidFill>
            <a:srgbClr val="72971B">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Coûts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cxnSp>
        <p:nvCxnSpPr>
          <p:cNvPr id="82" name="Straight Arrow Connector 81">
            <a:extLst>
              <a:ext uri="{FF2B5EF4-FFF2-40B4-BE49-F238E27FC236}">
                <a16:creationId xmlns:a16="http://schemas.microsoft.com/office/drawing/2014/main" id="{A952360A-3C12-733C-7B5F-83E6EB59D3B7}"/>
              </a:ext>
            </a:extLst>
          </p:cNvPr>
          <p:cNvCxnSpPr>
            <a:cxnSpLocks/>
            <a:stCxn id="70" idx="3"/>
            <a:endCxn id="81" idx="1"/>
          </p:cNvCxnSpPr>
          <p:nvPr/>
        </p:nvCxnSpPr>
        <p:spPr>
          <a:xfrm>
            <a:off x="9853142" y="2925860"/>
            <a:ext cx="280451" cy="0"/>
          </a:xfrm>
          <a:prstGeom prst="straightConnector1">
            <a:avLst/>
          </a:prstGeom>
          <a:noFill/>
          <a:ln w="19050" cap="flat" cmpd="sng" algn="ctr">
            <a:solidFill>
              <a:srgbClr val="00577E"/>
            </a:solidFill>
            <a:prstDash val="solid"/>
            <a:tailEnd type="triangle"/>
          </a:ln>
          <a:effectLst/>
        </p:spPr>
      </p:cxnSp>
      <p:cxnSp>
        <p:nvCxnSpPr>
          <p:cNvPr id="83" name="Straight Arrow Connector 82">
            <a:extLst>
              <a:ext uri="{FF2B5EF4-FFF2-40B4-BE49-F238E27FC236}">
                <a16:creationId xmlns:a16="http://schemas.microsoft.com/office/drawing/2014/main" id="{CECD5580-76D6-F52C-A9CA-3F8614BDB0A8}"/>
              </a:ext>
            </a:extLst>
          </p:cNvPr>
          <p:cNvCxnSpPr>
            <a:cxnSpLocks/>
            <a:stCxn id="70" idx="0"/>
            <a:endCxn id="69" idx="2"/>
          </p:cNvCxnSpPr>
          <p:nvPr/>
        </p:nvCxnSpPr>
        <p:spPr>
          <a:xfrm flipH="1" flipV="1">
            <a:off x="8996892" y="2026802"/>
            <a:ext cx="407" cy="484770"/>
          </a:xfrm>
          <a:prstGeom prst="straightConnector1">
            <a:avLst/>
          </a:prstGeom>
          <a:noFill/>
          <a:ln w="19050" cap="flat" cmpd="sng" algn="ctr">
            <a:solidFill>
              <a:srgbClr val="00577E"/>
            </a:solidFill>
            <a:prstDash val="solid"/>
            <a:tailEnd type="triangle"/>
          </a:ln>
          <a:effectLst/>
        </p:spPr>
      </p:cxnSp>
      <p:cxnSp>
        <p:nvCxnSpPr>
          <p:cNvPr id="84" name="Straight Arrow Connector 83">
            <a:extLst>
              <a:ext uri="{FF2B5EF4-FFF2-40B4-BE49-F238E27FC236}">
                <a16:creationId xmlns:a16="http://schemas.microsoft.com/office/drawing/2014/main" id="{4DCAB905-29CD-F1E4-88A2-A4E0C10AD910}"/>
              </a:ext>
            </a:extLst>
          </p:cNvPr>
          <p:cNvCxnSpPr>
            <a:cxnSpLocks/>
            <a:stCxn id="81" idx="2"/>
            <a:endCxn id="76" idx="0"/>
          </p:cNvCxnSpPr>
          <p:nvPr/>
        </p:nvCxnSpPr>
        <p:spPr>
          <a:xfrm>
            <a:off x="10913038" y="3340147"/>
            <a:ext cx="0" cy="757127"/>
          </a:xfrm>
          <a:prstGeom prst="straightConnector1">
            <a:avLst/>
          </a:prstGeom>
          <a:noFill/>
          <a:ln w="19050" cap="flat" cmpd="sng" algn="ctr">
            <a:solidFill>
              <a:srgbClr val="00577E"/>
            </a:solidFill>
            <a:prstDash val="solid"/>
            <a:tailEnd type="triangle"/>
          </a:ln>
          <a:effectLst/>
        </p:spPr>
      </p:cxnSp>
      <p:cxnSp>
        <p:nvCxnSpPr>
          <p:cNvPr id="85" name="Straight Arrow Connector 84">
            <a:extLst>
              <a:ext uri="{FF2B5EF4-FFF2-40B4-BE49-F238E27FC236}">
                <a16:creationId xmlns:a16="http://schemas.microsoft.com/office/drawing/2014/main" id="{55628ABD-B394-B55D-35EA-64DF3CA8C7C9}"/>
              </a:ext>
            </a:extLst>
          </p:cNvPr>
          <p:cNvCxnSpPr>
            <a:cxnSpLocks/>
            <a:stCxn id="70" idx="2"/>
            <a:endCxn id="77" idx="0"/>
          </p:cNvCxnSpPr>
          <p:nvPr/>
        </p:nvCxnSpPr>
        <p:spPr>
          <a:xfrm flipH="1">
            <a:off x="8996892" y="3340147"/>
            <a:ext cx="407" cy="770733"/>
          </a:xfrm>
          <a:prstGeom prst="straightConnector1">
            <a:avLst/>
          </a:prstGeom>
          <a:noFill/>
          <a:ln w="19050" cap="flat" cmpd="sng" algn="ctr">
            <a:solidFill>
              <a:srgbClr val="00577E"/>
            </a:solidFill>
            <a:prstDash val="solid"/>
            <a:tailEnd type="triangle"/>
          </a:ln>
          <a:effectLst/>
        </p:spPr>
      </p:cxnSp>
      <p:cxnSp>
        <p:nvCxnSpPr>
          <p:cNvPr id="86" name="Straight Arrow Connector 85">
            <a:extLst>
              <a:ext uri="{FF2B5EF4-FFF2-40B4-BE49-F238E27FC236}">
                <a16:creationId xmlns:a16="http://schemas.microsoft.com/office/drawing/2014/main" id="{1111A6E9-28DC-D320-7074-02FB3C0ADF7F}"/>
              </a:ext>
            </a:extLst>
          </p:cNvPr>
          <p:cNvCxnSpPr>
            <a:cxnSpLocks/>
            <a:stCxn id="77" idx="2"/>
            <a:endCxn id="79" idx="0"/>
          </p:cNvCxnSpPr>
          <p:nvPr/>
        </p:nvCxnSpPr>
        <p:spPr>
          <a:xfrm>
            <a:off x="8996892" y="4983002"/>
            <a:ext cx="920077" cy="212125"/>
          </a:xfrm>
          <a:prstGeom prst="straightConnector1">
            <a:avLst/>
          </a:prstGeom>
          <a:noFill/>
          <a:ln w="19050" cap="flat" cmpd="sng" algn="ctr">
            <a:solidFill>
              <a:srgbClr val="00577E"/>
            </a:solidFill>
            <a:prstDash val="solid"/>
            <a:tailEnd type="triangle"/>
          </a:ln>
          <a:effectLst/>
        </p:spPr>
      </p:cxnSp>
      <p:cxnSp>
        <p:nvCxnSpPr>
          <p:cNvPr id="87" name="Straight Arrow Connector 86">
            <a:extLst>
              <a:ext uri="{FF2B5EF4-FFF2-40B4-BE49-F238E27FC236}">
                <a16:creationId xmlns:a16="http://schemas.microsoft.com/office/drawing/2014/main" id="{E1E83B4E-C11F-610C-7BB7-37728E4FB12E}"/>
              </a:ext>
            </a:extLst>
          </p:cNvPr>
          <p:cNvCxnSpPr>
            <a:cxnSpLocks/>
            <a:stCxn id="76" idx="2"/>
            <a:endCxn id="79" idx="0"/>
          </p:cNvCxnSpPr>
          <p:nvPr/>
        </p:nvCxnSpPr>
        <p:spPr>
          <a:xfrm flipH="1">
            <a:off x="9916969" y="4925848"/>
            <a:ext cx="996069" cy="269279"/>
          </a:xfrm>
          <a:prstGeom prst="straightConnector1">
            <a:avLst/>
          </a:prstGeom>
          <a:noFill/>
          <a:ln w="19050" cap="flat" cmpd="sng" algn="ctr">
            <a:solidFill>
              <a:srgbClr val="00577E"/>
            </a:solidFill>
            <a:prstDash val="solid"/>
            <a:tailEnd type="triangle"/>
          </a:ln>
          <a:effectLst/>
        </p:spPr>
      </p:cxnSp>
      <p:cxnSp>
        <p:nvCxnSpPr>
          <p:cNvPr id="88" name="Connector: Elbow 87">
            <a:extLst>
              <a:ext uri="{FF2B5EF4-FFF2-40B4-BE49-F238E27FC236}">
                <a16:creationId xmlns:a16="http://schemas.microsoft.com/office/drawing/2014/main" id="{9262A62A-3920-377E-5CC7-9D7793DB933A}"/>
              </a:ext>
            </a:extLst>
          </p:cNvPr>
          <p:cNvCxnSpPr>
            <a:cxnSpLocks/>
            <a:stCxn id="68" idx="2"/>
            <a:endCxn id="79" idx="1"/>
          </p:cNvCxnSpPr>
          <p:nvPr/>
        </p:nvCxnSpPr>
        <p:spPr>
          <a:xfrm rot="16200000" flipH="1">
            <a:off x="5875915" y="2421366"/>
            <a:ext cx="2342828" cy="4180390"/>
          </a:xfrm>
          <a:prstGeom prst="bentConnector2">
            <a:avLst/>
          </a:prstGeom>
          <a:noFill/>
          <a:ln w="19050" cap="flat" cmpd="sng" algn="ctr">
            <a:solidFill>
              <a:srgbClr val="00577E"/>
            </a:solidFill>
            <a:prstDash val="solid"/>
            <a:tailEnd type="triangle"/>
          </a:ln>
          <a:effectLst/>
        </p:spPr>
      </p:cxnSp>
      <p:sp>
        <p:nvSpPr>
          <p:cNvPr id="89" name="Rectangle 88">
            <a:extLst>
              <a:ext uri="{FF2B5EF4-FFF2-40B4-BE49-F238E27FC236}">
                <a16:creationId xmlns:a16="http://schemas.microsoft.com/office/drawing/2014/main" id="{10A336C1-3872-DF6E-C64F-4A195417D805}"/>
              </a:ext>
            </a:extLst>
          </p:cNvPr>
          <p:cNvSpPr/>
          <p:nvPr/>
        </p:nvSpPr>
        <p:spPr>
          <a:xfrm>
            <a:off x="2220840" y="4097274"/>
            <a:ext cx="1775520" cy="899334"/>
          </a:xfrm>
          <a:prstGeom prst="rect">
            <a:avLst/>
          </a:prstGeom>
          <a:solidFill>
            <a:srgbClr val="00577E">
              <a:lumMod val="20000"/>
              <a:lumOff val="80000"/>
            </a:srgbClr>
          </a:solidFill>
          <a:ln w="25400" cap="flat" cmpd="sng" algn="ctr">
            <a:noFill/>
            <a:prstDash val="solid"/>
          </a:ln>
          <a:effectLst/>
        </p:spPr>
        <p:txBody>
          <a:bodyPr rtlCol="0" anchor="ctr"/>
          <a:lstStyle/>
          <a:p>
            <a:pPr lvl="0" algn="ctr">
              <a:defRPr/>
            </a:pPr>
            <a:r>
              <a:rPr lang="fr-FR" b="1" noProof="0" dirty="0">
                <a:solidFill>
                  <a:schemeClr val="accent3">
                    <a:lumMod val="50000"/>
                  </a:schemeClr>
                </a:solidFill>
              </a:rPr>
              <a:t>Données socio-économiques</a:t>
            </a:r>
            <a:endParaRPr kumimoji="0" lang="fr-FR" b="1" i="0" u="none" strike="noStrike" kern="0" cap="none" spc="0" normalizeH="0" baseline="0" noProof="0" dirty="0">
              <a:ln>
                <a:noFill/>
              </a:ln>
              <a:solidFill>
                <a:schemeClr val="accent3">
                  <a:lumMod val="50000"/>
                </a:schemeClr>
              </a:solidFill>
              <a:effectLst/>
              <a:uLnTx/>
              <a:uFillTx/>
              <a:latin typeface="Arial"/>
            </a:endParaRPr>
          </a:p>
        </p:txBody>
      </p:sp>
      <p:sp>
        <p:nvSpPr>
          <p:cNvPr id="3" name="Rectangle 2">
            <a:extLst>
              <a:ext uri="{FF2B5EF4-FFF2-40B4-BE49-F238E27FC236}">
                <a16:creationId xmlns:a16="http://schemas.microsoft.com/office/drawing/2014/main" id="{776A18F5-EEE3-A19E-8BE6-64B907E2AA11}"/>
              </a:ext>
            </a:extLst>
          </p:cNvPr>
          <p:cNvSpPr/>
          <p:nvPr/>
        </p:nvSpPr>
        <p:spPr>
          <a:xfrm>
            <a:off x="164449" y="1152056"/>
            <a:ext cx="3702864" cy="1195430"/>
          </a:xfrm>
          <a:prstGeom prst="rect">
            <a:avLst/>
          </a:prstGeom>
          <a:noFill/>
          <a:ln w="28575">
            <a:solidFill>
              <a:schemeClr val="accent5">
                <a:lumMod val="5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 name="Rectangle 3">
            <a:extLst>
              <a:ext uri="{FF2B5EF4-FFF2-40B4-BE49-F238E27FC236}">
                <a16:creationId xmlns:a16="http://schemas.microsoft.com/office/drawing/2014/main" id="{1D40F6E8-980F-A7F5-4983-6E23E7D1F9EA}"/>
              </a:ext>
            </a:extLst>
          </p:cNvPr>
          <p:cNvSpPr/>
          <p:nvPr/>
        </p:nvSpPr>
        <p:spPr>
          <a:xfrm>
            <a:off x="142261" y="3165609"/>
            <a:ext cx="1861956" cy="1013608"/>
          </a:xfrm>
          <a:prstGeom prst="rect">
            <a:avLst/>
          </a:prstGeom>
          <a:noFill/>
          <a:ln w="28575">
            <a:solidFill>
              <a:schemeClr val="accent4">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5" name="TextBox 4">
            <a:extLst>
              <a:ext uri="{FF2B5EF4-FFF2-40B4-BE49-F238E27FC236}">
                <a16:creationId xmlns:a16="http://schemas.microsoft.com/office/drawing/2014/main" id="{07864F0F-1CF5-E39B-0919-C3C906F56EF7}"/>
              </a:ext>
            </a:extLst>
          </p:cNvPr>
          <p:cNvSpPr txBox="1"/>
          <p:nvPr/>
        </p:nvSpPr>
        <p:spPr>
          <a:xfrm>
            <a:off x="178196" y="1126785"/>
            <a:ext cx="780983" cy="307777"/>
          </a:xfrm>
          <a:prstGeom prst="rect">
            <a:avLst/>
          </a:prstGeom>
          <a:noFill/>
        </p:spPr>
        <p:txBody>
          <a:bodyPr wrap="none" rtlCol="0">
            <a:spAutoFit/>
          </a:bodyPr>
          <a:lstStyle/>
          <a:p>
            <a:r>
              <a:rPr lang="fr-FR" sz="1400" b="1" noProof="0" dirty="0">
                <a:solidFill>
                  <a:schemeClr val="accent5">
                    <a:lumMod val="50000"/>
                  </a:schemeClr>
                </a:solidFill>
              </a:rPr>
              <a:t>Risque</a:t>
            </a:r>
          </a:p>
        </p:txBody>
      </p:sp>
      <p:sp>
        <p:nvSpPr>
          <p:cNvPr id="6" name="TextBox 5">
            <a:extLst>
              <a:ext uri="{FF2B5EF4-FFF2-40B4-BE49-F238E27FC236}">
                <a16:creationId xmlns:a16="http://schemas.microsoft.com/office/drawing/2014/main" id="{5DAFD14A-7E1E-C340-29ED-1A9983D8D4BE}"/>
              </a:ext>
            </a:extLst>
          </p:cNvPr>
          <p:cNvSpPr txBox="1"/>
          <p:nvPr/>
        </p:nvSpPr>
        <p:spPr>
          <a:xfrm>
            <a:off x="164449" y="3838130"/>
            <a:ext cx="1098378" cy="307777"/>
          </a:xfrm>
          <a:prstGeom prst="rect">
            <a:avLst/>
          </a:prstGeom>
          <a:noFill/>
        </p:spPr>
        <p:txBody>
          <a:bodyPr wrap="none" rtlCol="0">
            <a:spAutoFit/>
          </a:bodyPr>
          <a:lstStyle/>
          <a:p>
            <a:r>
              <a:rPr lang="fr-FR" sz="1400" b="1" noProof="0" dirty="0">
                <a:solidFill>
                  <a:schemeClr val="accent4">
                    <a:lumMod val="75000"/>
                  </a:schemeClr>
                </a:solidFill>
              </a:rPr>
              <a:t>Exposition</a:t>
            </a:r>
          </a:p>
        </p:txBody>
      </p:sp>
      <p:cxnSp>
        <p:nvCxnSpPr>
          <p:cNvPr id="8" name="Straight Arrow Connector 7">
            <a:extLst>
              <a:ext uri="{FF2B5EF4-FFF2-40B4-BE49-F238E27FC236}">
                <a16:creationId xmlns:a16="http://schemas.microsoft.com/office/drawing/2014/main" id="{0DF03065-3AE5-6C3D-2B71-2A1391F0F421}"/>
              </a:ext>
            </a:extLst>
          </p:cNvPr>
          <p:cNvCxnSpPr>
            <a:cxnSpLocks/>
            <a:stCxn id="89" idx="0"/>
            <a:endCxn id="65" idx="2"/>
          </p:cNvCxnSpPr>
          <p:nvPr/>
        </p:nvCxnSpPr>
        <p:spPr>
          <a:xfrm flipH="1" flipV="1">
            <a:off x="3000286" y="3804821"/>
            <a:ext cx="108314" cy="292453"/>
          </a:xfrm>
          <a:prstGeom prst="straightConnector1">
            <a:avLst/>
          </a:prstGeom>
          <a:noFill/>
          <a:ln w="19050" cap="flat" cmpd="sng" algn="ctr">
            <a:solidFill>
              <a:srgbClr val="00577E"/>
            </a:solidFill>
            <a:prstDash val="solid"/>
            <a:tailEnd type="triangle"/>
          </a:ln>
          <a:effectLst/>
        </p:spPr>
      </p:cxnSp>
      <p:sp>
        <p:nvSpPr>
          <p:cNvPr id="11" name="Rectangle 10">
            <a:extLst>
              <a:ext uri="{FF2B5EF4-FFF2-40B4-BE49-F238E27FC236}">
                <a16:creationId xmlns:a16="http://schemas.microsoft.com/office/drawing/2014/main" id="{FFAA69CA-8C76-95FE-5597-4091065A5DB6}"/>
              </a:ext>
            </a:extLst>
          </p:cNvPr>
          <p:cNvSpPr/>
          <p:nvPr/>
        </p:nvSpPr>
        <p:spPr>
          <a:xfrm>
            <a:off x="2108964" y="2416468"/>
            <a:ext cx="3702865" cy="2974105"/>
          </a:xfrm>
          <a:prstGeom prst="rect">
            <a:avLst/>
          </a:prstGeom>
          <a:noFill/>
          <a:ln w="28575">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2" name="TextBox 11">
            <a:extLst>
              <a:ext uri="{FF2B5EF4-FFF2-40B4-BE49-F238E27FC236}">
                <a16:creationId xmlns:a16="http://schemas.microsoft.com/office/drawing/2014/main" id="{AD9AAF41-84A9-48C0-F792-1CE96D3D6BA1}"/>
              </a:ext>
            </a:extLst>
          </p:cNvPr>
          <p:cNvSpPr txBox="1"/>
          <p:nvPr/>
        </p:nvSpPr>
        <p:spPr>
          <a:xfrm>
            <a:off x="2110463" y="5082797"/>
            <a:ext cx="1252009" cy="307777"/>
          </a:xfrm>
          <a:prstGeom prst="rect">
            <a:avLst/>
          </a:prstGeom>
          <a:noFill/>
        </p:spPr>
        <p:txBody>
          <a:bodyPr wrap="none" rtlCol="0">
            <a:spAutoFit/>
          </a:bodyPr>
          <a:lstStyle/>
          <a:p>
            <a:r>
              <a:rPr lang="fr-FR" sz="1400" b="1" noProof="0" dirty="0">
                <a:solidFill>
                  <a:schemeClr val="accent1"/>
                </a:solidFill>
              </a:rPr>
              <a:t>Vulnérabilité</a:t>
            </a:r>
          </a:p>
        </p:txBody>
      </p:sp>
      <p:sp>
        <p:nvSpPr>
          <p:cNvPr id="7" name="Rectangle 6">
            <a:extLst>
              <a:ext uri="{FF2B5EF4-FFF2-40B4-BE49-F238E27FC236}">
                <a16:creationId xmlns:a16="http://schemas.microsoft.com/office/drawing/2014/main" id="{2043DDCC-67B6-677B-8D1E-81D180F43B1F}"/>
              </a:ext>
            </a:extLst>
          </p:cNvPr>
          <p:cNvSpPr/>
          <p:nvPr/>
        </p:nvSpPr>
        <p:spPr>
          <a:xfrm>
            <a:off x="6017029" y="1152056"/>
            <a:ext cx="6032710" cy="5086420"/>
          </a:xfrm>
          <a:prstGeom prst="rect">
            <a:avLst/>
          </a:prstGeom>
          <a:noFill/>
          <a:ln w="28575">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B2B0BB67-599F-D583-BE79-FD88A95D4EE2}"/>
              </a:ext>
            </a:extLst>
          </p:cNvPr>
          <p:cNvSpPr txBox="1"/>
          <p:nvPr/>
        </p:nvSpPr>
        <p:spPr>
          <a:xfrm>
            <a:off x="10696413" y="5728112"/>
            <a:ext cx="1403935" cy="523220"/>
          </a:xfrm>
          <a:prstGeom prst="rect">
            <a:avLst/>
          </a:prstGeom>
          <a:noFill/>
        </p:spPr>
        <p:txBody>
          <a:bodyPr wrap="square" rtlCol="0">
            <a:spAutoFit/>
          </a:bodyPr>
          <a:lstStyle/>
          <a:p>
            <a:pPr algn="r"/>
            <a:r>
              <a:rPr lang="fr-FR" sz="1400" b="1" noProof="0" dirty="0">
                <a:solidFill>
                  <a:srgbClr val="C00000"/>
                </a:solidFill>
              </a:rPr>
              <a:t> Solutions d’Adaptation</a:t>
            </a:r>
          </a:p>
        </p:txBody>
      </p:sp>
      <p:sp>
        <p:nvSpPr>
          <p:cNvPr id="10" name="Rectangle 9">
            <a:extLst>
              <a:ext uri="{FF2B5EF4-FFF2-40B4-BE49-F238E27FC236}">
                <a16:creationId xmlns:a16="http://schemas.microsoft.com/office/drawing/2014/main" id="{A1C7E93A-E5C4-34EB-284A-B825F41E1C15}"/>
              </a:ext>
            </a:extLst>
          </p:cNvPr>
          <p:cNvSpPr/>
          <p:nvPr/>
        </p:nvSpPr>
        <p:spPr>
          <a:xfrm>
            <a:off x="23076" y="1040956"/>
            <a:ext cx="5874767" cy="4573038"/>
          </a:xfrm>
          <a:prstGeom prst="rect">
            <a:avLst/>
          </a:prstGeom>
          <a:noFill/>
          <a:ln w="28575">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solidFill>
                <a:srgbClr val="FF0000"/>
              </a:solidFill>
            </a:endParaRPr>
          </a:p>
        </p:txBody>
      </p:sp>
      <p:sp>
        <p:nvSpPr>
          <p:cNvPr id="13" name="TextBox 12">
            <a:extLst>
              <a:ext uri="{FF2B5EF4-FFF2-40B4-BE49-F238E27FC236}">
                <a16:creationId xmlns:a16="http://schemas.microsoft.com/office/drawing/2014/main" id="{AFE4AA89-FC19-E8FF-1A46-2AE889F70909}"/>
              </a:ext>
            </a:extLst>
          </p:cNvPr>
          <p:cNvSpPr txBox="1"/>
          <p:nvPr/>
        </p:nvSpPr>
        <p:spPr>
          <a:xfrm>
            <a:off x="36200" y="4809831"/>
            <a:ext cx="1438876" cy="738664"/>
          </a:xfrm>
          <a:prstGeom prst="rect">
            <a:avLst/>
          </a:prstGeom>
          <a:noFill/>
        </p:spPr>
        <p:txBody>
          <a:bodyPr wrap="square" rtlCol="0">
            <a:spAutoFit/>
          </a:bodyPr>
          <a:lstStyle/>
          <a:p>
            <a:r>
              <a:rPr lang="fr-FR" sz="1400" b="1" noProof="0" dirty="0">
                <a:solidFill>
                  <a:srgbClr val="C00000"/>
                </a:solidFill>
              </a:rPr>
              <a:t>Évaluation des Risques Climatiques</a:t>
            </a:r>
          </a:p>
        </p:txBody>
      </p:sp>
    </p:spTree>
    <p:extLst>
      <p:ext uri="{BB962C8B-B14F-4D97-AF65-F5344CB8AC3E}">
        <p14:creationId xmlns:p14="http://schemas.microsoft.com/office/powerpoint/2010/main" val="125016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80"/>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8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8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86"/>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8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69" grpId="0" animBg="1"/>
      <p:bldP spid="70" grpId="0" animBg="1"/>
      <p:bldP spid="76" grpId="0" animBg="1"/>
      <p:bldP spid="77" grpId="0" animBg="1"/>
      <p:bldP spid="79" grpId="0" animBg="1"/>
      <p:bldP spid="81" grpId="0" animBg="1"/>
      <p:bldP spid="89" grpId="0" animBg="1"/>
      <p:bldP spid="3" grpId="0" animBg="1"/>
      <p:bldP spid="4" grpId="0" animBg="1"/>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7F30C05-86E5-8924-39F5-F1125B4CC632}"/>
              </a:ext>
            </a:extLst>
          </p:cNvPr>
          <p:cNvSpPr>
            <a:spLocks noGrp="1"/>
          </p:cNvSpPr>
          <p:nvPr>
            <p:ph type="title"/>
          </p:nvPr>
        </p:nvSpPr>
        <p:spPr/>
        <p:txBody>
          <a:bodyPr/>
          <a:lstStyle/>
          <a:p>
            <a:r>
              <a:rPr lang="fr-FR" noProof="0" dirty="0"/>
              <a:t>Récapitulatif du Module 3 – Identification et hiérarchisation des options d’adaptation et de résilience climatique</a:t>
            </a:r>
            <a:br>
              <a:rPr lang="fr-FR" noProof="0" dirty="0"/>
            </a:br>
            <a:endParaRPr lang="fr-FR" noProof="0" dirty="0"/>
          </a:p>
        </p:txBody>
      </p:sp>
      <p:pic>
        <p:nvPicPr>
          <p:cNvPr id="5" name="Graphic 3" descr="Badge 1 with solid fill">
            <a:extLst>
              <a:ext uri="{FF2B5EF4-FFF2-40B4-BE49-F238E27FC236}">
                <a16:creationId xmlns:a16="http://schemas.microsoft.com/office/drawing/2014/main" id="{B68A7A44-78BA-852A-0CF1-9E15FE4B245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8254" y="1129888"/>
            <a:ext cx="914400" cy="914400"/>
          </a:xfrm>
          <a:prstGeom prst="rect">
            <a:avLst/>
          </a:prstGeom>
        </p:spPr>
      </p:pic>
      <p:pic>
        <p:nvPicPr>
          <p:cNvPr id="7" name="Graphic 4" descr="Badge with solid fill">
            <a:extLst>
              <a:ext uri="{FF2B5EF4-FFF2-40B4-BE49-F238E27FC236}">
                <a16:creationId xmlns:a16="http://schemas.microsoft.com/office/drawing/2014/main" id="{D62E15CE-DCF6-E561-827D-2D5765AD389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99284" y="1129888"/>
            <a:ext cx="914400" cy="914400"/>
          </a:xfrm>
          <a:prstGeom prst="rect">
            <a:avLst/>
          </a:prstGeom>
        </p:spPr>
      </p:pic>
      <p:pic>
        <p:nvPicPr>
          <p:cNvPr id="8" name="Graphic 7" descr="Badge 3 with solid fill">
            <a:extLst>
              <a:ext uri="{FF2B5EF4-FFF2-40B4-BE49-F238E27FC236}">
                <a16:creationId xmlns:a16="http://schemas.microsoft.com/office/drawing/2014/main" id="{3CD3F9C5-97C5-CC32-F7FC-7297CD01915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70254" y="1129888"/>
            <a:ext cx="914400" cy="914400"/>
          </a:xfrm>
          <a:prstGeom prst="rect">
            <a:avLst/>
          </a:prstGeom>
        </p:spPr>
      </p:pic>
      <p:sp>
        <p:nvSpPr>
          <p:cNvPr id="9" name="Rectangle 8">
            <a:extLst>
              <a:ext uri="{FF2B5EF4-FFF2-40B4-BE49-F238E27FC236}">
                <a16:creationId xmlns:a16="http://schemas.microsoft.com/office/drawing/2014/main" id="{07309BFC-1292-8FAD-7F1F-B87656D83201}"/>
              </a:ext>
            </a:extLst>
          </p:cNvPr>
          <p:cNvSpPr/>
          <p:nvPr/>
        </p:nvSpPr>
        <p:spPr>
          <a:xfrm>
            <a:off x="877454" y="1052148"/>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F3E5FF64-A1CD-3948-BFF9-C4F750EE590B}"/>
              </a:ext>
            </a:extLst>
          </p:cNvPr>
          <p:cNvSpPr/>
          <p:nvPr/>
        </p:nvSpPr>
        <p:spPr>
          <a:xfrm>
            <a:off x="3825393" y="1052148"/>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1" name="Rectangle 10">
            <a:extLst>
              <a:ext uri="{FF2B5EF4-FFF2-40B4-BE49-F238E27FC236}">
                <a16:creationId xmlns:a16="http://schemas.microsoft.com/office/drawing/2014/main" id="{B5EADE35-65F9-0B63-FC83-11EE83A7BB62}"/>
              </a:ext>
            </a:extLst>
          </p:cNvPr>
          <p:cNvSpPr/>
          <p:nvPr/>
        </p:nvSpPr>
        <p:spPr>
          <a:xfrm>
            <a:off x="6773331" y="1052148"/>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2" name="TextBox 11">
            <a:extLst>
              <a:ext uri="{FF2B5EF4-FFF2-40B4-BE49-F238E27FC236}">
                <a16:creationId xmlns:a16="http://schemas.microsoft.com/office/drawing/2014/main" id="{BF3A9D41-CFC0-A547-9578-DEC351913EE8}"/>
              </a:ext>
            </a:extLst>
          </p:cNvPr>
          <p:cNvSpPr txBox="1"/>
          <p:nvPr/>
        </p:nvSpPr>
        <p:spPr>
          <a:xfrm>
            <a:off x="1009489" y="2089631"/>
            <a:ext cx="252697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b="1" noProof="0" dirty="0"/>
              <a:t>Identifier et décrire une Liste Longue</a:t>
            </a:r>
            <a:r>
              <a:rPr lang="fr-FR" noProof="0" dirty="0"/>
              <a:t> de solutions d’adaptation possibles</a:t>
            </a:r>
            <a:endParaRPr lang="fr-FR" b="1" noProof="0" dirty="0">
              <a:ea typeface="Roboto" panose="02020603050405020304"/>
              <a:cs typeface="Roboto" panose="02020603050405020304"/>
            </a:endParaRPr>
          </a:p>
        </p:txBody>
      </p:sp>
      <p:sp>
        <p:nvSpPr>
          <p:cNvPr id="13" name="TextBox 12">
            <a:extLst>
              <a:ext uri="{FF2B5EF4-FFF2-40B4-BE49-F238E27FC236}">
                <a16:creationId xmlns:a16="http://schemas.microsoft.com/office/drawing/2014/main" id="{2729DC15-FC59-884B-0617-BA5216BBB817}"/>
              </a:ext>
            </a:extLst>
          </p:cNvPr>
          <p:cNvSpPr txBox="1"/>
          <p:nvPr/>
        </p:nvSpPr>
        <p:spPr>
          <a:xfrm>
            <a:off x="6908765" y="2132786"/>
            <a:ext cx="2546222"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b="1" noProof="0" dirty="0"/>
              <a:t>Les Solutions Fondées</a:t>
            </a:r>
            <a:r>
              <a:rPr lang="fr-FR" noProof="0" dirty="0"/>
              <a:t> sur la nature sont des combinaisons d’infrastructures grises et vertes/bleues</a:t>
            </a:r>
            <a:endParaRPr lang="fr-FR" b="1" noProof="0" dirty="0">
              <a:ea typeface="Roboto" panose="02020603050405020304"/>
              <a:cs typeface="Roboto" panose="02020603050405020304"/>
            </a:endParaRPr>
          </a:p>
        </p:txBody>
      </p:sp>
      <p:sp>
        <p:nvSpPr>
          <p:cNvPr id="14" name="TextBox 13">
            <a:extLst>
              <a:ext uri="{FF2B5EF4-FFF2-40B4-BE49-F238E27FC236}">
                <a16:creationId xmlns:a16="http://schemas.microsoft.com/office/drawing/2014/main" id="{1E7FFAA7-F754-6BEA-F93C-24504B7EE193}"/>
              </a:ext>
            </a:extLst>
          </p:cNvPr>
          <p:cNvSpPr txBox="1"/>
          <p:nvPr/>
        </p:nvSpPr>
        <p:spPr>
          <a:xfrm>
            <a:off x="4075544" y="2129724"/>
            <a:ext cx="247639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solutions d’adaptation peuvent être </a:t>
            </a:r>
            <a:r>
              <a:rPr lang="fr-FR" b="1" noProof="0" dirty="0"/>
              <a:t>physiques, sociales/comportementales ou institutionnelles</a:t>
            </a:r>
            <a:endParaRPr lang="fr-FR" sz="2000" b="1" noProof="0" dirty="0">
              <a:ea typeface="Roboto" panose="02020603050405020304"/>
              <a:cs typeface="Roboto" panose="02020603050405020304"/>
            </a:endParaRPr>
          </a:p>
        </p:txBody>
      </p:sp>
      <p:sp>
        <p:nvSpPr>
          <p:cNvPr id="15" name="Rectangle 14">
            <a:extLst>
              <a:ext uri="{FF2B5EF4-FFF2-40B4-BE49-F238E27FC236}">
                <a16:creationId xmlns:a16="http://schemas.microsoft.com/office/drawing/2014/main" id="{CDBD23DC-3D91-8562-EF14-881E899FD45F}"/>
              </a:ext>
            </a:extLst>
          </p:cNvPr>
          <p:cNvSpPr/>
          <p:nvPr/>
        </p:nvSpPr>
        <p:spPr>
          <a:xfrm>
            <a:off x="872131" y="3972310"/>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6" name="Rectangle 15">
            <a:extLst>
              <a:ext uri="{FF2B5EF4-FFF2-40B4-BE49-F238E27FC236}">
                <a16:creationId xmlns:a16="http://schemas.microsoft.com/office/drawing/2014/main" id="{FEEF5175-FCE1-71F5-0B5A-CBBEC6C1F40F}"/>
              </a:ext>
            </a:extLst>
          </p:cNvPr>
          <p:cNvSpPr/>
          <p:nvPr/>
        </p:nvSpPr>
        <p:spPr>
          <a:xfrm>
            <a:off x="3820070" y="3972310"/>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7" name="Rectangle 16">
            <a:extLst>
              <a:ext uri="{FF2B5EF4-FFF2-40B4-BE49-F238E27FC236}">
                <a16:creationId xmlns:a16="http://schemas.microsoft.com/office/drawing/2014/main" id="{E8D30186-0CFF-B340-D921-6B67E24CC430}"/>
              </a:ext>
            </a:extLst>
          </p:cNvPr>
          <p:cNvSpPr/>
          <p:nvPr/>
        </p:nvSpPr>
        <p:spPr>
          <a:xfrm>
            <a:off x="6768008" y="3972310"/>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8" name="TextBox 17">
            <a:extLst>
              <a:ext uri="{FF2B5EF4-FFF2-40B4-BE49-F238E27FC236}">
                <a16:creationId xmlns:a16="http://schemas.microsoft.com/office/drawing/2014/main" id="{5CD6FD75-6C3B-1E3A-EA2C-445039109070}"/>
              </a:ext>
            </a:extLst>
          </p:cNvPr>
          <p:cNvSpPr txBox="1"/>
          <p:nvPr/>
        </p:nvSpPr>
        <p:spPr>
          <a:xfrm>
            <a:off x="1141525" y="5049886"/>
            <a:ext cx="2301393"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Établir </a:t>
            </a:r>
            <a:r>
              <a:rPr lang="fr-FR" b="1" noProof="0" dirty="0"/>
              <a:t>une liste courte </a:t>
            </a:r>
            <a:r>
              <a:rPr lang="fr-FR" noProof="0" dirty="0"/>
              <a:t>des solutions d’adaptation à l’aide d’une analyse multicritère</a:t>
            </a:r>
            <a:endParaRPr lang="fr-FR" sz="2000" noProof="0" dirty="0">
              <a:ea typeface="Roboto" panose="02020603050405020304"/>
              <a:cs typeface="Roboto" panose="02020603050405020304"/>
            </a:endParaRPr>
          </a:p>
        </p:txBody>
      </p:sp>
      <p:sp>
        <p:nvSpPr>
          <p:cNvPr id="19" name="TextBox 18">
            <a:extLst>
              <a:ext uri="{FF2B5EF4-FFF2-40B4-BE49-F238E27FC236}">
                <a16:creationId xmlns:a16="http://schemas.microsoft.com/office/drawing/2014/main" id="{315B2B74-BF57-D384-CA6E-10EB2EFEEBD6}"/>
              </a:ext>
            </a:extLst>
          </p:cNvPr>
          <p:cNvSpPr txBox="1"/>
          <p:nvPr/>
        </p:nvSpPr>
        <p:spPr>
          <a:xfrm>
            <a:off x="7018159" y="5042190"/>
            <a:ext cx="2301393"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b="1" noProof="0" dirty="0"/>
              <a:t>L’engagement des parties prenantes</a:t>
            </a:r>
            <a:r>
              <a:rPr lang="fr-FR" noProof="0" dirty="0"/>
              <a:t> est crucial tout au long de ce processus!</a:t>
            </a:r>
            <a:endParaRPr lang="fr-FR" sz="2000" noProof="0" dirty="0">
              <a:ea typeface="Roboto" panose="02020603050405020304"/>
              <a:cs typeface="Roboto" panose="02020603050405020304"/>
            </a:endParaRPr>
          </a:p>
        </p:txBody>
      </p:sp>
      <p:sp>
        <p:nvSpPr>
          <p:cNvPr id="20" name="TextBox 19">
            <a:extLst>
              <a:ext uri="{FF2B5EF4-FFF2-40B4-BE49-F238E27FC236}">
                <a16:creationId xmlns:a16="http://schemas.microsoft.com/office/drawing/2014/main" id="{8C4F8932-7CFC-A03D-2CD2-C14A22405C2E}"/>
              </a:ext>
            </a:extLst>
          </p:cNvPr>
          <p:cNvSpPr txBox="1"/>
          <p:nvPr/>
        </p:nvSpPr>
        <p:spPr>
          <a:xfrm>
            <a:off x="4000390" y="4946264"/>
            <a:ext cx="2551545"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b="1" noProof="0" dirty="0"/>
              <a:t>Analyser et hiérarchiser </a:t>
            </a:r>
            <a:r>
              <a:rPr lang="fr-FR" noProof="0" dirty="0"/>
              <a:t>les solutions d’adaptation à l’aide d’une analyse économique coûts-bénéfices</a:t>
            </a:r>
            <a:endParaRPr lang="fr-FR" sz="2000" noProof="0" dirty="0">
              <a:ea typeface="Roboto" panose="02020603050405020304"/>
              <a:cs typeface="Roboto" panose="02020603050405020304"/>
            </a:endParaRPr>
          </a:p>
        </p:txBody>
      </p:sp>
      <p:grpSp>
        <p:nvGrpSpPr>
          <p:cNvPr id="21" name="Group 20">
            <a:extLst>
              <a:ext uri="{FF2B5EF4-FFF2-40B4-BE49-F238E27FC236}">
                <a16:creationId xmlns:a16="http://schemas.microsoft.com/office/drawing/2014/main" id="{13D68639-045F-5F69-105B-DD5BEEE2A080}"/>
              </a:ext>
            </a:extLst>
          </p:cNvPr>
          <p:cNvGrpSpPr/>
          <p:nvPr/>
        </p:nvGrpSpPr>
        <p:grpSpPr>
          <a:xfrm>
            <a:off x="1044882" y="4107369"/>
            <a:ext cx="869623" cy="740498"/>
            <a:chOff x="1842654" y="4002157"/>
            <a:chExt cx="869623" cy="740498"/>
          </a:xfrm>
        </p:grpSpPr>
        <p:sp>
          <p:nvSpPr>
            <p:cNvPr id="22" name="Oval 21">
              <a:extLst>
                <a:ext uri="{FF2B5EF4-FFF2-40B4-BE49-F238E27FC236}">
                  <a16:creationId xmlns:a16="http://schemas.microsoft.com/office/drawing/2014/main" id="{BDA45161-228B-C964-557C-D3EB06BD195F}"/>
                </a:ext>
              </a:extLst>
            </p:cNvPr>
            <p:cNvSpPr/>
            <p:nvPr/>
          </p:nvSpPr>
          <p:spPr>
            <a:xfrm>
              <a:off x="1842654" y="4002157"/>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3" name="TextBox 22">
              <a:extLst>
                <a:ext uri="{FF2B5EF4-FFF2-40B4-BE49-F238E27FC236}">
                  <a16:creationId xmlns:a16="http://schemas.microsoft.com/office/drawing/2014/main" id="{A109A1F2-E09E-8F99-176C-95EAA8740A04}"/>
                </a:ext>
              </a:extLst>
            </p:cNvPr>
            <p:cNvSpPr txBox="1"/>
            <p:nvPr/>
          </p:nvSpPr>
          <p:spPr>
            <a:xfrm>
              <a:off x="1970191" y="4049240"/>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4</a:t>
              </a:r>
            </a:p>
          </p:txBody>
        </p:sp>
      </p:grpSp>
      <p:grpSp>
        <p:nvGrpSpPr>
          <p:cNvPr id="24" name="Group 23">
            <a:extLst>
              <a:ext uri="{FF2B5EF4-FFF2-40B4-BE49-F238E27FC236}">
                <a16:creationId xmlns:a16="http://schemas.microsoft.com/office/drawing/2014/main" id="{7243DF00-C1CF-855C-CF38-792F2BF69DC5}"/>
              </a:ext>
            </a:extLst>
          </p:cNvPr>
          <p:cNvGrpSpPr/>
          <p:nvPr/>
        </p:nvGrpSpPr>
        <p:grpSpPr>
          <a:xfrm>
            <a:off x="3992820" y="4089961"/>
            <a:ext cx="869623" cy="740498"/>
            <a:chOff x="9972863" y="2845370"/>
            <a:chExt cx="869623" cy="740498"/>
          </a:xfrm>
        </p:grpSpPr>
        <p:sp>
          <p:nvSpPr>
            <p:cNvPr id="25" name="Oval 24">
              <a:extLst>
                <a:ext uri="{FF2B5EF4-FFF2-40B4-BE49-F238E27FC236}">
                  <a16:creationId xmlns:a16="http://schemas.microsoft.com/office/drawing/2014/main" id="{08A8DD35-5914-A1F6-394C-E014DD6D7927}"/>
                </a:ext>
              </a:extLst>
            </p:cNvPr>
            <p:cNvSpPr/>
            <p:nvPr/>
          </p:nvSpPr>
          <p:spPr>
            <a:xfrm>
              <a:off x="9972863" y="2845370"/>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6" name="TextBox 25">
              <a:extLst>
                <a:ext uri="{FF2B5EF4-FFF2-40B4-BE49-F238E27FC236}">
                  <a16:creationId xmlns:a16="http://schemas.microsoft.com/office/drawing/2014/main" id="{F01823DF-34E6-BE10-44F3-9569D63D49C8}"/>
                </a:ext>
              </a:extLst>
            </p:cNvPr>
            <p:cNvSpPr txBox="1"/>
            <p:nvPr/>
          </p:nvSpPr>
          <p:spPr>
            <a:xfrm>
              <a:off x="10100400" y="2892453"/>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5</a:t>
              </a:r>
            </a:p>
          </p:txBody>
        </p:sp>
      </p:grpSp>
      <p:grpSp>
        <p:nvGrpSpPr>
          <p:cNvPr id="27" name="Group 26">
            <a:extLst>
              <a:ext uri="{FF2B5EF4-FFF2-40B4-BE49-F238E27FC236}">
                <a16:creationId xmlns:a16="http://schemas.microsoft.com/office/drawing/2014/main" id="{7D36A1A8-26BB-0D96-F6DB-A56005DF651D}"/>
              </a:ext>
            </a:extLst>
          </p:cNvPr>
          <p:cNvGrpSpPr/>
          <p:nvPr/>
        </p:nvGrpSpPr>
        <p:grpSpPr>
          <a:xfrm>
            <a:off x="6908765" y="4137045"/>
            <a:ext cx="869623" cy="740498"/>
            <a:chOff x="10221809" y="4087593"/>
            <a:chExt cx="869623" cy="740498"/>
          </a:xfrm>
        </p:grpSpPr>
        <p:sp>
          <p:nvSpPr>
            <p:cNvPr id="28" name="Oval 27">
              <a:extLst>
                <a:ext uri="{FF2B5EF4-FFF2-40B4-BE49-F238E27FC236}">
                  <a16:creationId xmlns:a16="http://schemas.microsoft.com/office/drawing/2014/main" id="{ABC7D4E3-6338-8235-0C00-7C1F64FE6D1E}"/>
                </a:ext>
              </a:extLst>
            </p:cNvPr>
            <p:cNvSpPr/>
            <p:nvPr/>
          </p:nvSpPr>
          <p:spPr>
            <a:xfrm>
              <a:off x="10221809" y="4087593"/>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9" name="TextBox 28">
              <a:extLst>
                <a:ext uri="{FF2B5EF4-FFF2-40B4-BE49-F238E27FC236}">
                  <a16:creationId xmlns:a16="http://schemas.microsoft.com/office/drawing/2014/main" id="{AC9DAEC7-1EB6-22E4-AF57-58EACF38914E}"/>
                </a:ext>
              </a:extLst>
            </p:cNvPr>
            <p:cNvSpPr txBox="1"/>
            <p:nvPr/>
          </p:nvSpPr>
          <p:spPr>
            <a:xfrm>
              <a:off x="10349346" y="4134676"/>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6</a:t>
              </a:r>
            </a:p>
          </p:txBody>
        </p:sp>
      </p:grpSp>
    </p:spTree>
    <p:extLst>
      <p:ext uri="{BB962C8B-B14F-4D97-AF65-F5344CB8AC3E}">
        <p14:creationId xmlns:p14="http://schemas.microsoft.com/office/powerpoint/2010/main" val="8713658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909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1">
            <a:extLst>
              <a:ext uri="{FF2B5EF4-FFF2-40B4-BE49-F238E27FC236}">
                <a16:creationId xmlns:a16="http://schemas.microsoft.com/office/drawing/2014/main" id="{02E3FDE0-5800-D823-6A53-78BDE70ED4E3}"/>
              </a:ext>
            </a:extLst>
          </p:cNvPr>
          <p:cNvSpPr txBox="1">
            <a:spLocks/>
          </p:cNvSpPr>
          <p:nvPr/>
        </p:nvSpPr>
        <p:spPr>
          <a:xfrm>
            <a:off x="155119" y="3777332"/>
            <a:ext cx="2645231" cy="15740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400" noProof="0" dirty="0"/>
              <a:t>Options de résilience ≈ Solutions d’adaptation</a:t>
            </a:r>
          </a:p>
          <a:p>
            <a:pPr marL="57150" indent="0">
              <a:lnSpc>
                <a:spcPct val="100000"/>
              </a:lnSpc>
              <a:spcBef>
                <a:spcPts val="0"/>
              </a:spcBef>
              <a:spcAft>
                <a:spcPts val="600"/>
              </a:spcAft>
              <a:buClr>
                <a:schemeClr val="accent1"/>
              </a:buClr>
              <a:buNone/>
            </a:pPr>
            <a:endParaRPr lang="fr-FR" sz="18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p>
        </p:txBody>
      </p:sp>
      <p:sp>
        <p:nvSpPr>
          <p:cNvPr id="8" name="Content Placeholder 11">
            <a:extLst>
              <a:ext uri="{FF2B5EF4-FFF2-40B4-BE49-F238E27FC236}">
                <a16:creationId xmlns:a16="http://schemas.microsoft.com/office/drawing/2014/main" id="{D96011AC-D20D-AE9C-2CCE-DC661DE8E779}"/>
              </a:ext>
            </a:extLst>
          </p:cNvPr>
          <p:cNvSpPr txBox="1">
            <a:spLocks/>
          </p:cNvSpPr>
          <p:nvPr/>
        </p:nvSpPr>
        <p:spPr>
          <a:xfrm>
            <a:off x="7447051" y="1035901"/>
            <a:ext cx="4744949" cy="15740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noProof="0" dirty="0"/>
              <a:t>…encore à la phase d’évaluation du projet</a:t>
            </a:r>
            <a:endParaRPr lang="fr-FR" sz="18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p>
        </p:txBody>
      </p:sp>
      <p:pic>
        <p:nvPicPr>
          <p:cNvPr id="2" name="image9.png">
            <a:extLst>
              <a:ext uri="{FF2B5EF4-FFF2-40B4-BE49-F238E27FC236}">
                <a16:creationId xmlns:a16="http://schemas.microsoft.com/office/drawing/2014/main" id="{BA930A5A-88EC-BB0D-375A-577C6FD738F4}"/>
              </a:ext>
            </a:extLst>
          </p:cNvPr>
          <p:cNvPicPr/>
          <p:nvPr/>
        </p:nvPicPr>
        <p:blipFill>
          <a:blip r:embed="rId3"/>
          <a:srcRect/>
          <a:stretch>
            <a:fillRect/>
          </a:stretch>
        </p:blipFill>
        <p:spPr>
          <a:xfrm>
            <a:off x="1478502" y="549796"/>
            <a:ext cx="6003551" cy="4971443"/>
          </a:xfrm>
          <a:prstGeom prst="rect">
            <a:avLst/>
          </a:prstGeom>
          <a:ln/>
        </p:spPr>
      </p:pic>
      <p:pic>
        <p:nvPicPr>
          <p:cNvPr id="4" name="image8.png">
            <a:extLst>
              <a:ext uri="{FF2B5EF4-FFF2-40B4-BE49-F238E27FC236}">
                <a16:creationId xmlns:a16="http://schemas.microsoft.com/office/drawing/2014/main" id="{65B4B29F-6BDD-EB2D-FCB2-F8D6C3424E75}"/>
              </a:ext>
            </a:extLst>
          </p:cNvPr>
          <p:cNvPicPr/>
          <p:nvPr/>
        </p:nvPicPr>
        <p:blipFill>
          <a:blip r:embed="rId4"/>
          <a:srcRect t="83077"/>
          <a:stretch>
            <a:fillRect/>
          </a:stretch>
        </p:blipFill>
        <p:spPr>
          <a:xfrm>
            <a:off x="869168" y="5661482"/>
            <a:ext cx="7222220" cy="790575"/>
          </a:xfrm>
          <a:prstGeom prst="rect">
            <a:avLst/>
          </a:prstGeom>
          <a:ln/>
        </p:spPr>
      </p:pic>
      <p:sp>
        <p:nvSpPr>
          <p:cNvPr id="7" name="Rectangle: Rounded Corners 6">
            <a:extLst>
              <a:ext uri="{FF2B5EF4-FFF2-40B4-BE49-F238E27FC236}">
                <a16:creationId xmlns:a16="http://schemas.microsoft.com/office/drawing/2014/main" id="{F4B57A4A-E676-177E-941B-2ECE56CFA6F6}"/>
              </a:ext>
            </a:extLst>
          </p:cNvPr>
          <p:cNvSpPr/>
          <p:nvPr/>
        </p:nvSpPr>
        <p:spPr>
          <a:xfrm>
            <a:off x="2949262" y="409553"/>
            <a:ext cx="1532586" cy="5111685"/>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cxnSp>
        <p:nvCxnSpPr>
          <p:cNvPr id="6" name="Straight Arrow Connector 5">
            <a:extLst>
              <a:ext uri="{FF2B5EF4-FFF2-40B4-BE49-F238E27FC236}">
                <a16:creationId xmlns:a16="http://schemas.microsoft.com/office/drawing/2014/main" id="{74F1E669-F035-C39D-DD8A-D1C3AF0AE0A8}"/>
              </a:ext>
            </a:extLst>
          </p:cNvPr>
          <p:cNvCxnSpPr/>
          <p:nvPr/>
        </p:nvCxnSpPr>
        <p:spPr>
          <a:xfrm flipV="1">
            <a:off x="2085975" y="3348692"/>
            <a:ext cx="1057275" cy="7232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4366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5911402" cy="535531"/>
          </a:xfrm>
        </p:spPr>
        <p:txBody>
          <a:bodyPr/>
          <a:lstStyle/>
          <a:p>
            <a:r>
              <a:rPr lang="fr-FR" noProof="0" dirty="0"/>
              <a:t>Qu’est-ce qu’une Solution d’Adaptation?</a:t>
            </a:r>
          </a:p>
        </p:txBody>
      </p:sp>
      <p:sp>
        <p:nvSpPr>
          <p:cNvPr id="3" name="Content Placeholder 11">
            <a:extLst>
              <a:ext uri="{FF2B5EF4-FFF2-40B4-BE49-F238E27FC236}">
                <a16:creationId xmlns:a16="http://schemas.microsoft.com/office/drawing/2014/main" id="{812B3224-91B6-7D36-5423-343D0FD733B4}"/>
              </a:ext>
            </a:extLst>
          </p:cNvPr>
          <p:cNvSpPr txBox="1">
            <a:spLocks/>
          </p:cNvSpPr>
          <p:nvPr/>
        </p:nvSpPr>
        <p:spPr>
          <a:xfrm>
            <a:off x="184597" y="1226113"/>
            <a:ext cx="5303112" cy="451886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endParaRPr kumimoji="0" lang="fr-FR" sz="2000" b="0" i="0" u="none" strike="noStrike" kern="1200" cap="none" spc="0" normalizeH="0" baseline="0" noProof="0" dirty="0">
              <a:ln>
                <a:noFill/>
              </a:ln>
              <a:solidFill>
                <a:srgbClr val="2B2B2B"/>
              </a:solidFill>
              <a:effectLst/>
              <a:uLnTx/>
              <a:uFillTx/>
              <a:latin typeface="Roboto" panose="02020603050405020304"/>
              <a:ea typeface="Roboto"/>
              <a:cs typeface="+mn-cs"/>
            </a:endParaRPr>
          </a:p>
        </p:txBody>
      </p:sp>
      <p:sp>
        <p:nvSpPr>
          <p:cNvPr id="13" name="Rectangle: Rounded Corners 12">
            <a:extLst>
              <a:ext uri="{FF2B5EF4-FFF2-40B4-BE49-F238E27FC236}">
                <a16:creationId xmlns:a16="http://schemas.microsoft.com/office/drawing/2014/main" id="{21400014-5B03-913E-54CA-A57B8BC0EEF6}"/>
              </a:ext>
            </a:extLst>
          </p:cNvPr>
          <p:cNvSpPr/>
          <p:nvPr/>
        </p:nvSpPr>
        <p:spPr>
          <a:xfrm>
            <a:off x="6282318" y="986313"/>
            <a:ext cx="4927938" cy="2654742"/>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lnSpc>
                <a:spcPct val="8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2"/>
                </a:solidFill>
              </a:rPr>
              <a:t>Adaptation au changement climatique </a:t>
            </a:r>
          </a:p>
          <a:p>
            <a:pPr marL="339725" lvl="0" indent="-339725" algn="ctr" defTabSz="457200">
              <a:lnSpc>
                <a:spcPct val="8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noProof="0" dirty="0"/>
              <a:t>Le processus d’ajustement au climat réel ou attendu et à ses effets, afin d’atténuer les dommages ou de tirer parti des opportunités bénéfiques</a:t>
            </a:r>
            <a:endParaRPr lang="fr-FR" sz="2000" noProof="0" dirty="0">
              <a:solidFill>
                <a:prstClr val="black"/>
              </a:solidFill>
              <a:latin typeface="+mj-lt"/>
            </a:endParaRPr>
          </a:p>
        </p:txBody>
      </p:sp>
      <p:sp>
        <p:nvSpPr>
          <p:cNvPr id="9" name="TextBox 8">
            <a:extLst>
              <a:ext uri="{FF2B5EF4-FFF2-40B4-BE49-F238E27FC236}">
                <a16:creationId xmlns:a16="http://schemas.microsoft.com/office/drawing/2014/main" id="{769DF027-5265-9EFB-45BA-14053E23A0E8}"/>
              </a:ext>
            </a:extLst>
          </p:cNvPr>
          <p:cNvSpPr txBox="1"/>
          <p:nvPr/>
        </p:nvSpPr>
        <p:spPr>
          <a:xfrm>
            <a:off x="6396148" y="3857363"/>
            <a:ext cx="4468602" cy="1815882"/>
          </a:xfrm>
          <a:prstGeom prst="rect">
            <a:avLst/>
          </a:prstGeom>
          <a:noFill/>
        </p:spPr>
        <p:txBody>
          <a:bodyPr wrap="square" rtlCol="0">
            <a:spAutoFit/>
          </a:bodyPr>
          <a:lstStyle/>
          <a:p>
            <a:r>
              <a:rPr lang="fr-FR" sz="2000" b="1" noProof="0" dirty="0">
                <a:solidFill>
                  <a:schemeClr val="accent2"/>
                </a:solidFill>
              </a:rPr>
              <a:t>Exemple de solution d’adaptation au changement climatique: </a:t>
            </a:r>
            <a:r>
              <a:rPr lang="fr-FR" noProof="0" dirty="0"/>
              <a:t>installation de ponceaux supplémentaires sous une route pour faire face à l’augmentation prévue de l’intensité des précipitations à l’avenir.</a:t>
            </a:r>
          </a:p>
        </p:txBody>
      </p:sp>
      <p:sp>
        <p:nvSpPr>
          <p:cNvPr id="14" name="Rectangle 13">
            <a:extLst>
              <a:ext uri="{FF2B5EF4-FFF2-40B4-BE49-F238E27FC236}">
                <a16:creationId xmlns:a16="http://schemas.microsoft.com/office/drawing/2014/main" id="{050F1F0F-55FA-C9F4-3AF8-B6EA29CA0315}"/>
              </a:ext>
            </a:extLst>
          </p:cNvPr>
          <p:cNvSpPr/>
          <p:nvPr/>
        </p:nvSpPr>
        <p:spPr>
          <a:xfrm>
            <a:off x="9157252" y="5530447"/>
            <a:ext cx="2623931" cy="114979"/>
          </a:xfrm>
          <a:prstGeom prst="rect">
            <a:avLst/>
          </a:prstGeom>
          <a:solidFill>
            <a:schemeClr val="accent2"/>
          </a:solidFill>
          <a:ln w="14387" cap="flat">
            <a:noFill/>
            <a:prstDash val="solid"/>
            <a:miter/>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8" name="Freeform: Shape 17">
            <a:extLst>
              <a:ext uri="{FF2B5EF4-FFF2-40B4-BE49-F238E27FC236}">
                <a16:creationId xmlns:a16="http://schemas.microsoft.com/office/drawing/2014/main" id="{E64C6EEB-B7B6-2660-6FF6-F34394E71706}"/>
              </a:ext>
            </a:extLst>
          </p:cNvPr>
          <p:cNvSpPr/>
          <p:nvPr/>
        </p:nvSpPr>
        <p:spPr>
          <a:xfrm>
            <a:off x="9541565"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9" name="Freeform: Shape 18">
            <a:extLst>
              <a:ext uri="{FF2B5EF4-FFF2-40B4-BE49-F238E27FC236}">
                <a16:creationId xmlns:a16="http://schemas.microsoft.com/office/drawing/2014/main" id="{E0CD79F2-CBC5-F31C-5CC3-EE493E0531FD}"/>
              </a:ext>
            </a:extLst>
          </p:cNvPr>
          <p:cNvSpPr/>
          <p:nvPr/>
        </p:nvSpPr>
        <p:spPr>
          <a:xfrm>
            <a:off x="10223961"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0" name="Freeform: Shape 19">
            <a:extLst>
              <a:ext uri="{FF2B5EF4-FFF2-40B4-BE49-F238E27FC236}">
                <a16:creationId xmlns:a16="http://schemas.microsoft.com/office/drawing/2014/main" id="{73CB6197-853F-BDEF-DC2B-A04EC5712F7E}"/>
              </a:ext>
            </a:extLst>
          </p:cNvPr>
          <p:cNvSpPr/>
          <p:nvPr/>
        </p:nvSpPr>
        <p:spPr>
          <a:xfrm>
            <a:off x="10864750"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6" name="Rectangle 5">
            <a:extLst>
              <a:ext uri="{FF2B5EF4-FFF2-40B4-BE49-F238E27FC236}">
                <a16:creationId xmlns:a16="http://schemas.microsoft.com/office/drawing/2014/main" id="{11CC8E17-E3DA-D2CC-0C86-61C48B959648}"/>
              </a:ext>
            </a:extLst>
          </p:cNvPr>
          <p:cNvSpPr/>
          <p:nvPr/>
        </p:nvSpPr>
        <p:spPr>
          <a:xfrm>
            <a:off x="6096000" y="798286"/>
            <a:ext cx="5911403" cy="5929539"/>
          </a:xfrm>
          <a:prstGeom prst="rect">
            <a:avLst/>
          </a:prstGeom>
          <a:noFill/>
          <a:ln w="76200">
            <a:solidFill>
              <a:srgbClr val="0B62B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accent1"/>
              </a:solidFill>
            </a:endParaRPr>
          </a:p>
        </p:txBody>
      </p:sp>
      <p:sp>
        <p:nvSpPr>
          <p:cNvPr id="5" name="Tekstvak 2">
            <a:extLst>
              <a:ext uri="{FF2B5EF4-FFF2-40B4-BE49-F238E27FC236}">
                <a16:creationId xmlns:a16="http://schemas.microsoft.com/office/drawing/2014/main" id="{7B6F0DD7-FA88-8D99-D198-A7D44CB21D28}"/>
              </a:ext>
            </a:extLst>
          </p:cNvPr>
          <p:cNvSpPr txBox="1"/>
          <p:nvPr/>
        </p:nvSpPr>
        <p:spPr>
          <a:xfrm>
            <a:off x="596900" y="986313"/>
            <a:ext cx="5270895" cy="46782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Courier New" panose="02070309020205020404" pitchFamily="49" charset="0"/>
              <a:buChar char="o"/>
            </a:pPr>
            <a:r>
              <a:rPr lang="fr-FR" sz="2200" noProof="0" dirty="0"/>
              <a:t>Une mesure </a:t>
            </a:r>
            <a:r>
              <a:rPr lang="fr-FR" sz="2200" u="sng" noProof="0" dirty="0"/>
              <a:t>supplémentaire</a:t>
            </a:r>
            <a:r>
              <a:rPr lang="fr-FR" sz="2200" noProof="0" dirty="0"/>
              <a:t> pour faire face au changement climatique</a:t>
            </a:r>
          </a:p>
          <a:p>
            <a:pPr marL="342900" indent="-342900">
              <a:buFont typeface="Courier New" panose="02070309020205020404" pitchFamily="49" charset="0"/>
              <a:buChar char="o"/>
            </a:pPr>
            <a:r>
              <a:rPr lang="fr-FR" sz="2200" noProof="0" dirty="0"/>
              <a:t>S’assurer de la résilience des infrastructures</a:t>
            </a:r>
            <a:endParaRPr lang="fr-FR" sz="2200" u="sng" noProof="0" dirty="0"/>
          </a:p>
          <a:p>
            <a:pPr marL="800100" lvl="1" indent="-342900">
              <a:buFont typeface="Courier New" panose="02070309020205020404" pitchFamily="49" charset="0"/>
              <a:buChar char="o"/>
            </a:pPr>
            <a:r>
              <a:rPr lang="fr-FR" sz="2200" noProof="0" dirty="0"/>
              <a:t>Éviter des coûts supplémentaires plus tard </a:t>
            </a:r>
          </a:p>
          <a:p>
            <a:pPr marL="800100" lvl="1" indent="-342900">
              <a:buFont typeface="Courier New" panose="02070309020205020404" pitchFamily="49" charset="0"/>
              <a:buChar char="o"/>
            </a:pPr>
            <a:r>
              <a:rPr lang="fr-FR" sz="2200" noProof="0" dirty="0"/>
              <a:t>Éviter la mal-adaptation</a:t>
            </a:r>
            <a:endParaRPr lang="fr-FR" sz="2200" noProof="0" dirty="0">
              <a:solidFill>
                <a:srgbClr val="000000"/>
              </a:solidFill>
              <a:latin typeface="+mj-lt"/>
            </a:endParaRPr>
          </a:p>
          <a:p>
            <a:pPr marL="342900" indent="-342900">
              <a:buFont typeface="Arial" panose="020B0604020202020204" pitchFamily="34" charset="0"/>
              <a:buChar char="•"/>
            </a:pPr>
            <a:endParaRPr lang="fr-FR" sz="2400" noProof="0" dirty="0">
              <a:solidFill>
                <a:srgbClr val="000000"/>
              </a:solidFill>
              <a:latin typeface="+mj-lt"/>
            </a:endParaRPr>
          </a:p>
          <a:p>
            <a:pPr marL="342900" indent="-342900">
              <a:buFont typeface="Arial" panose="020B0604020202020204" pitchFamily="34" charset="0"/>
              <a:buChar char="•"/>
            </a:pPr>
            <a:endParaRPr lang="fr-FR" sz="2400" noProof="0" dirty="0">
              <a:solidFill>
                <a:srgbClr val="000000"/>
              </a:solidFill>
              <a:latin typeface="+mj-lt"/>
            </a:endParaRPr>
          </a:p>
          <a:p>
            <a:pPr marL="342900" indent="-342900">
              <a:buFont typeface="Arial" panose="020B0604020202020204" pitchFamily="34" charset="0"/>
              <a:buChar char="•"/>
            </a:pPr>
            <a:endParaRPr lang="fr-FR" sz="2400" noProof="0" dirty="0">
              <a:solidFill>
                <a:srgbClr val="000000"/>
              </a:solidFill>
              <a:latin typeface="+mj-lt"/>
            </a:endParaRPr>
          </a:p>
          <a:p>
            <a:pPr marL="342900" indent="-342900">
              <a:buFont typeface="Arial" panose="020B0604020202020204" pitchFamily="34" charset="0"/>
              <a:buChar char="•"/>
            </a:pPr>
            <a:endParaRPr lang="fr-FR" sz="2400" noProof="0" dirty="0">
              <a:solidFill>
                <a:srgbClr val="000000"/>
              </a:solidFill>
              <a:latin typeface="+mj-lt"/>
            </a:endParaRPr>
          </a:p>
          <a:p>
            <a:pPr marL="342900" indent="-342900">
              <a:buFont typeface="Arial" panose="020B0604020202020204" pitchFamily="34" charset="0"/>
              <a:buChar char="•"/>
            </a:pPr>
            <a:endParaRPr lang="fr-FR" sz="2400" noProof="0" dirty="0">
              <a:solidFill>
                <a:srgbClr val="000000"/>
              </a:solidFill>
              <a:latin typeface="+mj-lt"/>
            </a:endParaRPr>
          </a:p>
          <a:p>
            <a:pPr marL="342900" indent="-342900">
              <a:buFont typeface="Courier New" panose="02070309020205020404" pitchFamily="49" charset="0"/>
              <a:buChar char="o"/>
            </a:pPr>
            <a:endParaRPr lang="fr-FR" sz="2400" noProof="0" dirty="0">
              <a:solidFill>
                <a:srgbClr val="000000"/>
              </a:solidFill>
              <a:latin typeface="+mj-lt"/>
            </a:endParaRPr>
          </a:p>
        </p:txBody>
      </p:sp>
      <p:pic>
        <p:nvPicPr>
          <p:cNvPr id="10" name="Picture 9">
            <a:extLst>
              <a:ext uri="{FF2B5EF4-FFF2-40B4-BE49-F238E27FC236}">
                <a16:creationId xmlns:a16="http://schemas.microsoft.com/office/drawing/2014/main" id="{831F40B2-BAC8-62DD-9135-0D84B0567895}"/>
              </a:ext>
            </a:extLst>
          </p:cNvPr>
          <p:cNvPicPr>
            <a:picLocks noChangeAspect="1"/>
          </p:cNvPicPr>
          <p:nvPr/>
        </p:nvPicPr>
        <p:blipFill>
          <a:blip r:embed="rId3"/>
          <a:stretch>
            <a:fillRect/>
          </a:stretch>
        </p:blipFill>
        <p:spPr>
          <a:xfrm>
            <a:off x="375633" y="3704429"/>
            <a:ext cx="5303112" cy="1883507"/>
          </a:xfrm>
          <a:prstGeom prst="rect">
            <a:avLst/>
          </a:prstGeom>
        </p:spPr>
      </p:pic>
    </p:spTree>
    <p:extLst>
      <p:ext uri="{BB962C8B-B14F-4D97-AF65-F5344CB8AC3E}">
        <p14:creationId xmlns:p14="http://schemas.microsoft.com/office/powerpoint/2010/main" val="236935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P spid="14" grpId="0" animBg="1"/>
      <p:bldP spid="18" grpId="0" animBg="1"/>
      <p:bldP spid="19" grpId="0" animBg="1"/>
      <p:bldP spid="20"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B1176-1B1A-3776-B815-896143BF86AE}"/>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4A2F1B90-556A-953C-375F-B55ACD5BB25E}"/>
              </a:ext>
            </a:extLst>
          </p:cNvPr>
          <p:cNvSpPr>
            <a:spLocks noGrp="1"/>
          </p:cNvSpPr>
          <p:nvPr>
            <p:ph type="title"/>
          </p:nvPr>
        </p:nvSpPr>
        <p:spPr>
          <a:xfrm>
            <a:off x="596900" y="130175"/>
            <a:ext cx="9648700" cy="535531"/>
          </a:xfrm>
        </p:spPr>
        <p:txBody>
          <a:bodyPr/>
          <a:lstStyle/>
          <a:p>
            <a:r>
              <a:rPr lang="fr-FR" noProof="0" dirty="0"/>
              <a:t>Identification et évaluation des options de résilience</a:t>
            </a:r>
            <a:endParaRPr lang="fr-FR" sz="2400" noProof="0" dirty="0"/>
          </a:p>
        </p:txBody>
      </p:sp>
      <p:grpSp>
        <p:nvGrpSpPr>
          <p:cNvPr id="43" name="Group 42">
            <a:extLst>
              <a:ext uri="{FF2B5EF4-FFF2-40B4-BE49-F238E27FC236}">
                <a16:creationId xmlns:a16="http://schemas.microsoft.com/office/drawing/2014/main" id="{428EB815-2991-8386-3CF5-22F1B0DD1BAB}"/>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062A9A96-5748-5E4E-CC60-C5C9CFD99D90}"/>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lvl="0">
                <a:defRPr/>
              </a:pPr>
              <a:r>
                <a:rPr lang="fr-FR" noProof="0" dirty="0"/>
                <a:t>Concevoir des mesures d’adaptation au changement climatique adaptées pour renforcer la résilience du projet.</a:t>
              </a:r>
              <a:endParaRPr kumimoji="0" lang="fr-FR" b="0" i="0" u="none" strike="noStrike" kern="0" cap="none" spc="0" normalizeH="0" baseline="0" noProof="0" dirty="0">
                <a:ln>
                  <a:noFill/>
                </a:ln>
                <a:solidFill>
                  <a:srgbClr val="000000"/>
                </a:solidFill>
                <a:effectLst/>
                <a:uLnTx/>
                <a:uFillTx/>
                <a:ea typeface="+mn-ea"/>
                <a:cs typeface="+mn-cs"/>
              </a:endParaRPr>
            </a:p>
          </p:txBody>
        </p:sp>
        <p:sp>
          <p:nvSpPr>
            <p:cNvPr id="46" name="Rectangle 4">
              <a:extLst>
                <a:ext uri="{FF2B5EF4-FFF2-40B4-BE49-F238E27FC236}">
                  <a16:creationId xmlns:a16="http://schemas.microsoft.com/office/drawing/2014/main" id="{CEA4B8A1-BCB8-2AC8-BF92-C44332D2BB78}"/>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marL="0" marR="0" lvl="0" indent="0" algn="ctr" defTabSz="913705" rtl="0" eaLnBrk="1" fontAlgn="base" latinLnBrk="0" hangingPunct="1">
                <a:lnSpc>
                  <a:spcPct val="100000"/>
                </a:lnSpc>
                <a:spcBef>
                  <a:spcPct val="0"/>
                </a:spcBef>
                <a:spcAft>
                  <a:spcPct val="0"/>
                </a:spcAft>
                <a:buClr>
                  <a:srgbClr val="FDA81A"/>
                </a:buClr>
                <a:buSzTx/>
                <a:buFontTx/>
                <a:buNone/>
                <a:tabLst/>
                <a:defRPr/>
              </a:pPr>
              <a:r>
                <a:rPr kumimoji="0" lang="fr-FR" sz="1800" b="1" i="0" u="none" strike="noStrike" kern="0" cap="none" spc="0" normalizeH="0" baseline="0" noProof="0" dirty="0">
                  <a:ln>
                    <a:noFill/>
                  </a:ln>
                  <a:solidFill>
                    <a:srgbClr val="FFFFFF"/>
                  </a:solidFill>
                  <a:effectLst/>
                  <a:uLnTx/>
                  <a:uFillTx/>
                  <a:ea typeface="ＭＳ Ｐゴシック"/>
                  <a:cs typeface="Calibri" pitchFamily="34" charset="0"/>
                </a:rPr>
                <a:t>OBJECTIF</a:t>
              </a:r>
            </a:p>
          </p:txBody>
        </p:sp>
      </p:grpSp>
      <p:sp>
        <p:nvSpPr>
          <p:cNvPr id="63" name="Pentagon 26">
            <a:extLst>
              <a:ext uri="{FF2B5EF4-FFF2-40B4-BE49-F238E27FC236}">
                <a16:creationId xmlns:a16="http://schemas.microsoft.com/office/drawing/2014/main" id="{F25D0751-2ADF-E78C-F5E7-B3B405B18583}"/>
              </a:ext>
            </a:extLst>
          </p:cNvPr>
          <p:cNvSpPr/>
          <p:nvPr/>
        </p:nvSpPr>
        <p:spPr>
          <a:xfrm>
            <a:off x="3119642" y="3503561"/>
            <a:ext cx="7244932" cy="65082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Réaliser une analyse économique des options de résilience applicables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4" name="Pentagon 36">
            <a:extLst>
              <a:ext uri="{FF2B5EF4-FFF2-40B4-BE49-F238E27FC236}">
                <a16:creationId xmlns:a16="http://schemas.microsoft.com/office/drawing/2014/main" id="{276A0CC8-B2EC-223F-DE3B-00DFC5E31C91}"/>
              </a:ext>
            </a:extLst>
          </p:cNvPr>
          <p:cNvSpPr/>
          <p:nvPr/>
        </p:nvSpPr>
        <p:spPr>
          <a:xfrm>
            <a:off x="3105533" y="2727674"/>
            <a:ext cx="7244932" cy="669828"/>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Identifier les options de résilience pertinentes et les </a:t>
            </a:r>
            <a:r>
              <a:rPr lang="fr-FR" b="1" noProof="0" dirty="0" err="1">
                <a:solidFill>
                  <a:srgbClr val="0070C0"/>
                </a:solidFill>
              </a:rPr>
              <a:t>co</a:t>
            </a:r>
            <a:r>
              <a:rPr lang="fr-FR" b="1" noProof="0" dirty="0">
                <a:solidFill>
                  <a:srgbClr val="0070C0"/>
                </a:solidFill>
              </a:rPr>
              <a:t>-bénéfices associés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6" name="Pentagon 16">
            <a:extLst>
              <a:ext uri="{FF2B5EF4-FFF2-40B4-BE49-F238E27FC236}">
                <a16:creationId xmlns:a16="http://schemas.microsoft.com/office/drawing/2014/main" id="{83922789-6AF1-E000-B400-B29FC70FA092}"/>
              </a:ext>
            </a:extLst>
          </p:cNvPr>
          <p:cNvSpPr/>
          <p:nvPr/>
        </p:nvSpPr>
        <p:spPr>
          <a:xfrm>
            <a:off x="3130659" y="1980949"/>
            <a:ext cx="7219805" cy="65924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Définir les objectifs de résilience climatique</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24" name="Oval 23">
            <a:extLst>
              <a:ext uri="{FF2B5EF4-FFF2-40B4-BE49-F238E27FC236}">
                <a16:creationId xmlns:a16="http://schemas.microsoft.com/office/drawing/2014/main" id="{5908ADA9-2FDF-4437-7DF0-6794F3780066}"/>
              </a:ext>
            </a:extLst>
          </p:cNvPr>
          <p:cNvSpPr>
            <a:spLocks noChangeAspect="1"/>
          </p:cNvSpPr>
          <p:nvPr/>
        </p:nvSpPr>
        <p:spPr>
          <a:xfrm>
            <a:off x="2682223" y="2060695"/>
            <a:ext cx="474155" cy="474155"/>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9770BDB9-F284-0B48-DCB0-C181A5A76D0A}"/>
              </a:ext>
            </a:extLst>
          </p:cNvPr>
          <p:cNvSpPr>
            <a:spLocks noChangeAspect="1"/>
          </p:cNvSpPr>
          <p:nvPr/>
        </p:nvSpPr>
        <p:spPr>
          <a:xfrm>
            <a:off x="2682223" y="2859454"/>
            <a:ext cx="474155" cy="474155"/>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2</a:t>
            </a:r>
          </a:p>
        </p:txBody>
      </p:sp>
      <p:sp>
        <p:nvSpPr>
          <p:cNvPr id="26" name="Oval 25">
            <a:extLst>
              <a:ext uri="{FF2B5EF4-FFF2-40B4-BE49-F238E27FC236}">
                <a16:creationId xmlns:a16="http://schemas.microsoft.com/office/drawing/2014/main" id="{A4663B72-4F0A-4EB8-2837-C1948E4A12F6}"/>
              </a:ext>
            </a:extLst>
          </p:cNvPr>
          <p:cNvSpPr>
            <a:spLocks noChangeAspect="1"/>
          </p:cNvSpPr>
          <p:nvPr/>
        </p:nvSpPr>
        <p:spPr>
          <a:xfrm>
            <a:off x="2685091" y="3578082"/>
            <a:ext cx="474155" cy="47415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30" name="Pentagon 26">
            <a:extLst>
              <a:ext uri="{FF2B5EF4-FFF2-40B4-BE49-F238E27FC236}">
                <a16:creationId xmlns:a16="http://schemas.microsoft.com/office/drawing/2014/main" id="{88091B74-821A-1300-D988-720E3836CBE8}"/>
              </a:ext>
            </a:extLst>
          </p:cNvPr>
          <p:cNvSpPr/>
          <p:nvPr/>
        </p:nvSpPr>
        <p:spPr>
          <a:xfrm>
            <a:off x="3130659" y="4232818"/>
            <a:ext cx="7244933" cy="906396"/>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Combiner les évaluations techniques et économiques afin de hiérarchiser les options de résilience privilégiées en tenant compte des risques et des bénéfices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31" name="Oval 30">
            <a:extLst>
              <a:ext uri="{FF2B5EF4-FFF2-40B4-BE49-F238E27FC236}">
                <a16:creationId xmlns:a16="http://schemas.microsoft.com/office/drawing/2014/main" id="{91343A7C-DE67-4918-E034-5936A921896D}"/>
              </a:ext>
            </a:extLst>
          </p:cNvPr>
          <p:cNvSpPr>
            <a:spLocks noChangeAspect="1"/>
          </p:cNvSpPr>
          <p:nvPr/>
        </p:nvSpPr>
        <p:spPr>
          <a:xfrm>
            <a:off x="2709166" y="4448938"/>
            <a:ext cx="474155" cy="474155"/>
          </a:xfrm>
          <a:prstGeom prst="ellipse">
            <a:avLst/>
          </a:prstGeom>
          <a:solidFill>
            <a:srgbClr val="92A5C9"/>
          </a:solidFill>
          <a:ln>
            <a:solidFill>
              <a:srgbClr val="92A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noProof="0" dirty="0">
                <a:solidFill>
                  <a:srgbClr val="FFFFFF"/>
                </a:solidFill>
                <a:latin typeface="Roboto" panose="02020603050405020304"/>
              </a:rPr>
              <a:t>4</a:t>
            </a:r>
            <a:endParaRPr kumimoji="0" lang="fr-FR" b="0" i="0" u="none" strike="noStrike" kern="1200" cap="none" spc="0" normalizeH="0" baseline="0" noProof="0" dirty="0">
              <a:ln>
                <a:noFill/>
              </a:ln>
              <a:solidFill>
                <a:srgbClr val="FFFFFF"/>
              </a:solidFill>
              <a:effectLst/>
              <a:uLnTx/>
              <a:uFillTx/>
              <a:latin typeface="Roboto" panose="02020603050405020304"/>
              <a:ea typeface="+mn-ea"/>
              <a:cs typeface="+mn-cs"/>
            </a:endParaRPr>
          </a:p>
        </p:txBody>
      </p:sp>
      <p:sp>
        <p:nvSpPr>
          <p:cNvPr id="4" name="Left Brace 3">
            <a:extLst>
              <a:ext uri="{FF2B5EF4-FFF2-40B4-BE49-F238E27FC236}">
                <a16:creationId xmlns:a16="http://schemas.microsoft.com/office/drawing/2014/main" id="{82C7B97F-FFCB-7238-2EE0-AF9BCF6C94AC}"/>
              </a:ext>
            </a:extLst>
          </p:cNvPr>
          <p:cNvSpPr/>
          <p:nvPr/>
        </p:nvSpPr>
        <p:spPr>
          <a:xfrm>
            <a:off x="1696454" y="1833342"/>
            <a:ext cx="1461738" cy="3384309"/>
          </a:xfrm>
          <a:prstGeom prst="leftBrace">
            <a:avLst>
              <a:gd name="adj1" fmla="val 14998"/>
              <a:gd name="adj2" fmla="val 74743"/>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5" name="Left Brace 4">
            <a:extLst>
              <a:ext uri="{FF2B5EF4-FFF2-40B4-BE49-F238E27FC236}">
                <a16:creationId xmlns:a16="http://schemas.microsoft.com/office/drawing/2014/main" id="{84B4DC94-C0D4-F94E-8261-AC7D2DBC822B}"/>
              </a:ext>
            </a:extLst>
          </p:cNvPr>
          <p:cNvSpPr/>
          <p:nvPr/>
        </p:nvSpPr>
        <p:spPr>
          <a:xfrm rot="10800000">
            <a:off x="10263828" y="1980949"/>
            <a:ext cx="474155" cy="1416553"/>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7" name="TextBox 6">
            <a:extLst>
              <a:ext uri="{FF2B5EF4-FFF2-40B4-BE49-F238E27FC236}">
                <a16:creationId xmlns:a16="http://schemas.microsoft.com/office/drawing/2014/main" id="{90F61A03-30BD-96CB-20E0-93735AC07501}"/>
              </a:ext>
            </a:extLst>
          </p:cNvPr>
          <p:cNvSpPr txBox="1"/>
          <p:nvPr/>
        </p:nvSpPr>
        <p:spPr>
          <a:xfrm>
            <a:off x="10669283" y="2227560"/>
            <a:ext cx="1651870" cy="923330"/>
          </a:xfrm>
          <a:prstGeom prst="rect">
            <a:avLst/>
          </a:prstGeom>
          <a:noFill/>
        </p:spPr>
        <p:txBody>
          <a:bodyPr wrap="square">
            <a:spAutoFit/>
          </a:bodyPr>
          <a:lstStyle/>
          <a:p>
            <a:r>
              <a:rPr lang="fr-FR" b="1" u="sng" noProof="0" dirty="0"/>
              <a:t>Identifier</a:t>
            </a:r>
            <a:r>
              <a:rPr lang="fr-FR" b="1" noProof="0" dirty="0"/>
              <a:t> les solutions d’adaptation</a:t>
            </a:r>
          </a:p>
        </p:txBody>
      </p:sp>
      <p:sp>
        <p:nvSpPr>
          <p:cNvPr id="8" name="TextBox 7">
            <a:extLst>
              <a:ext uri="{FF2B5EF4-FFF2-40B4-BE49-F238E27FC236}">
                <a16:creationId xmlns:a16="http://schemas.microsoft.com/office/drawing/2014/main" id="{51B2B951-3280-592B-6566-6DF850043E5A}"/>
              </a:ext>
            </a:extLst>
          </p:cNvPr>
          <p:cNvSpPr txBox="1"/>
          <p:nvPr/>
        </p:nvSpPr>
        <p:spPr>
          <a:xfrm>
            <a:off x="10669283" y="3632653"/>
            <a:ext cx="1651870" cy="1200329"/>
          </a:xfrm>
          <a:prstGeom prst="rect">
            <a:avLst/>
          </a:prstGeom>
          <a:noFill/>
        </p:spPr>
        <p:txBody>
          <a:bodyPr wrap="square">
            <a:spAutoFit/>
          </a:bodyPr>
          <a:lstStyle/>
          <a:p>
            <a:r>
              <a:rPr lang="fr-FR" b="1" u="sng" noProof="0" dirty="0"/>
              <a:t>Analyser et hiérarchiser </a:t>
            </a:r>
            <a:r>
              <a:rPr lang="fr-FR" b="1" noProof="0" dirty="0"/>
              <a:t>les solutions d’adaptation</a:t>
            </a:r>
          </a:p>
        </p:txBody>
      </p:sp>
      <p:sp>
        <p:nvSpPr>
          <p:cNvPr id="11" name="Left Brace 10">
            <a:extLst>
              <a:ext uri="{FF2B5EF4-FFF2-40B4-BE49-F238E27FC236}">
                <a16:creationId xmlns:a16="http://schemas.microsoft.com/office/drawing/2014/main" id="{C92754EB-01D1-1DD9-0A8D-30C52B3593CD}"/>
              </a:ext>
            </a:extLst>
          </p:cNvPr>
          <p:cNvSpPr/>
          <p:nvPr/>
        </p:nvSpPr>
        <p:spPr>
          <a:xfrm rot="10800000">
            <a:off x="10284298" y="3428439"/>
            <a:ext cx="453684" cy="1789211"/>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6" name="image9.png">
            <a:extLst>
              <a:ext uri="{FF2B5EF4-FFF2-40B4-BE49-F238E27FC236}">
                <a16:creationId xmlns:a16="http://schemas.microsoft.com/office/drawing/2014/main" id="{F3F8D80E-41FC-02C0-8E0D-51C8339F7F6D}"/>
              </a:ext>
            </a:extLst>
          </p:cNvPr>
          <p:cNvPicPr/>
          <p:nvPr/>
        </p:nvPicPr>
        <p:blipFill>
          <a:blip r:embed="rId3"/>
          <a:srcRect l="25792" r="50502" b="37135"/>
          <a:stretch/>
        </p:blipFill>
        <p:spPr>
          <a:xfrm>
            <a:off x="323222" y="1770962"/>
            <a:ext cx="1423188" cy="3125293"/>
          </a:xfrm>
          <a:prstGeom prst="rect">
            <a:avLst/>
          </a:prstGeom>
          <a:ln/>
        </p:spPr>
      </p:pic>
      <p:pic>
        <p:nvPicPr>
          <p:cNvPr id="20" name="Picture 19" descr="A diagram of a project&#10;&#10;Description automatically generated">
            <a:extLst>
              <a:ext uri="{FF2B5EF4-FFF2-40B4-BE49-F238E27FC236}">
                <a16:creationId xmlns:a16="http://schemas.microsoft.com/office/drawing/2014/main" id="{47C64CC7-8A50-5A49-95AC-A9D0C2201546}"/>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239889" y="1768113"/>
            <a:ext cx="1544615" cy="2765554"/>
          </a:xfrm>
          <a:prstGeom prst="rect">
            <a:avLst/>
          </a:prstGeom>
        </p:spPr>
      </p:pic>
    </p:spTree>
    <p:extLst>
      <p:ext uri="{BB962C8B-B14F-4D97-AF65-F5344CB8AC3E}">
        <p14:creationId xmlns:p14="http://schemas.microsoft.com/office/powerpoint/2010/main" val="35346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2599686"/>
          </a:xfrm>
        </p:spPr>
        <p:txBody>
          <a:bodyPr/>
          <a:lstStyle/>
          <a:p>
            <a:pPr marL="0" indent="0">
              <a:buNone/>
            </a:pPr>
            <a:r>
              <a:rPr lang="fr-FR" sz="1800" noProof="0" dirty="0">
                <a:solidFill>
                  <a:srgbClr val="969696"/>
                </a:solidFill>
              </a:rPr>
              <a:t>Introduction aux Solutions d’Adaptation</a:t>
            </a:r>
          </a:p>
          <a:p>
            <a:pPr marL="0" indent="0">
              <a:buNone/>
            </a:pPr>
            <a:r>
              <a:rPr lang="fr-FR" sz="1800" noProof="0" dirty="0">
                <a:solidFill>
                  <a:schemeClr val="bg1"/>
                </a:solidFill>
              </a:rPr>
              <a:t>Identification des Solutions d’Adaptation</a:t>
            </a:r>
          </a:p>
          <a:p>
            <a:pPr marL="0" indent="0">
              <a:buNone/>
            </a:pPr>
            <a:r>
              <a:rPr lang="fr-FR" sz="1800" noProof="0" dirty="0">
                <a:solidFill>
                  <a:schemeClr val="bg1">
                    <a:lumMod val="65000"/>
                  </a:schemeClr>
                </a:solidFill>
              </a:rPr>
              <a:t>(Solutions Fondées sur la Nature)</a:t>
            </a:r>
          </a:p>
          <a:p>
            <a:pPr marL="0" indent="0">
              <a:buNone/>
            </a:pPr>
            <a:r>
              <a:rPr lang="fr-FR" sz="1800" noProof="0" dirty="0">
                <a:solidFill>
                  <a:schemeClr val="bg1">
                    <a:lumMod val="65000"/>
                  </a:schemeClr>
                </a:solidFill>
              </a:rPr>
              <a:t>Analyse et Hiérarchisation des Solutions d’Adaptation</a:t>
            </a:r>
          </a:p>
          <a:p>
            <a:pPr marL="0" indent="0">
              <a:buNone/>
            </a:pPr>
            <a:r>
              <a:rPr lang="fr-FR" sz="1800" noProof="0" dirty="0">
                <a:solidFill>
                  <a:schemeClr val="bg1">
                    <a:lumMod val="65000"/>
                  </a:schemeClr>
                </a:solidFill>
              </a:rPr>
              <a:t>(Participation et Communication avec les Parties   Prenantes)</a:t>
            </a:r>
            <a:br>
              <a:rPr lang="fr-FR" sz="1800" noProof="0" dirty="0">
                <a:solidFill>
                  <a:schemeClr val="bg1">
                    <a:lumMod val="65000"/>
                  </a:schemeClr>
                </a:solidFill>
              </a:rPr>
            </a:br>
            <a:endParaRPr lang="fr-FR" sz="1800" noProof="0" dirty="0">
              <a:solidFill>
                <a:schemeClr val="bg1">
                  <a:lumMod val="65000"/>
                </a:schemeClr>
              </a:solidFill>
            </a:endParaRPr>
          </a:p>
        </p:txBody>
      </p:sp>
      <p:pic>
        <p:nvPicPr>
          <p:cNvPr id="5" name="Picture 4">
            <a:extLst>
              <a:ext uri="{FF2B5EF4-FFF2-40B4-BE49-F238E27FC236}">
                <a16:creationId xmlns:a16="http://schemas.microsoft.com/office/drawing/2014/main" id="{C97501FF-9FD7-C24C-AAD6-28BF84B0B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2783" y="6099737"/>
            <a:ext cx="1486112" cy="601759"/>
          </a:xfrm>
          <a:prstGeom prst="rect">
            <a:avLst/>
          </a:prstGeom>
        </p:spPr>
      </p:pic>
    </p:spTree>
    <p:extLst>
      <p:ext uri="{BB962C8B-B14F-4D97-AF65-F5344CB8AC3E}">
        <p14:creationId xmlns:p14="http://schemas.microsoft.com/office/powerpoint/2010/main" val="3256154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B1176-1B1A-3776-B815-896143BF86AE}"/>
            </a:ext>
          </a:extLst>
        </p:cNvPr>
        <p:cNvGrpSpPr/>
        <p:nvPr/>
      </p:nvGrpSpPr>
      <p:grpSpPr>
        <a:xfrm>
          <a:off x="0" y="0"/>
          <a:ext cx="0" cy="0"/>
          <a:chOff x="0" y="0"/>
          <a:chExt cx="0" cy="0"/>
        </a:xfrm>
      </p:grpSpPr>
      <p:sp>
        <p:nvSpPr>
          <p:cNvPr id="35" name="Title 1">
            <a:extLst>
              <a:ext uri="{FF2B5EF4-FFF2-40B4-BE49-F238E27FC236}">
                <a16:creationId xmlns:a16="http://schemas.microsoft.com/office/drawing/2014/main" id="{4A2F1B90-556A-953C-375F-B55ACD5BB25E}"/>
              </a:ext>
            </a:extLst>
          </p:cNvPr>
          <p:cNvSpPr>
            <a:spLocks noGrp="1"/>
          </p:cNvSpPr>
          <p:nvPr>
            <p:ph type="title"/>
          </p:nvPr>
        </p:nvSpPr>
        <p:spPr>
          <a:xfrm>
            <a:off x="596900" y="130175"/>
            <a:ext cx="9648700" cy="535531"/>
          </a:xfrm>
        </p:spPr>
        <p:txBody>
          <a:bodyPr/>
          <a:lstStyle/>
          <a:p>
            <a:r>
              <a:rPr lang="fr-FR" noProof="0" dirty="0"/>
              <a:t>Identifier les solutions d’adaptation</a:t>
            </a:r>
            <a:endParaRPr lang="fr-FR" sz="2400" noProof="0" dirty="0"/>
          </a:p>
        </p:txBody>
      </p:sp>
      <p:grpSp>
        <p:nvGrpSpPr>
          <p:cNvPr id="43" name="Group 42">
            <a:extLst>
              <a:ext uri="{FF2B5EF4-FFF2-40B4-BE49-F238E27FC236}">
                <a16:creationId xmlns:a16="http://schemas.microsoft.com/office/drawing/2014/main" id="{428EB815-2991-8386-3CF5-22F1B0DD1BAB}"/>
              </a:ext>
            </a:extLst>
          </p:cNvPr>
          <p:cNvGrpSpPr/>
          <p:nvPr/>
        </p:nvGrpSpPr>
        <p:grpSpPr>
          <a:xfrm>
            <a:off x="300799" y="822758"/>
            <a:ext cx="11590402" cy="709986"/>
            <a:chOff x="342960" y="939570"/>
            <a:chExt cx="11590402" cy="809055"/>
          </a:xfrm>
        </p:grpSpPr>
        <p:sp>
          <p:nvSpPr>
            <p:cNvPr id="45" name="Rectangle 44">
              <a:extLst>
                <a:ext uri="{FF2B5EF4-FFF2-40B4-BE49-F238E27FC236}">
                  <a16:creationId xmlns:a16="http://schemas.microsoft.com/office/drawing/2014/main" id="{062A9A96-5748-5E4E-CC60-C5C9CFD99D90}"/>
                </a:ext>
              </a:extLst>
            </p:cNvPr>
            <p:cNvSpPr>
              <a:spLocks/>
            </p:cNvSpPr>
            <p:nvPr/>
          </p:nvSpPr>
          <p:spPr>
            <a:xfrm>
              <a:off x="1634866" y="939570"/>
              <a:ext cx="10298496" cy="809055"/>
            </a:xfrm>
            <a:prstGeom prst="rect">
              <a:avLst/>
            </a:prstGeom>
            <a:noFill/>
            <a:ln w="19050" cap="flat" cmpd="sng" algn="ctr">
              <a:solidFill>
                <a:srgbClr val="0070C0"/>
              </a:solidFill>
              <a:prstDash val="solid"/>
            </a:ln>
            <a:effectLst/>
          </p:spPr>
          <p:txBody>
            <a:bodyPr lIns="91440" tIns="91440" rIns="91440" bIns="91440" rtlCol="0" anchor="ctr"/>
            <a:lstStyle/>
            <a:p>
              <a:pPr marL="114300" lvl="0">
                <a:defRPr/>
              </a:pPr>
              <a:r>
                <a:rPr lang="fr-FR" noProof="0" dirty="0"/>
                <a:t>Concevoir des mesures d’adaptation au changement climatique adaptées pour renforcer la résilience du projet.</a:t>
              </a:r>
            </a:p>
          </p:txBody>
        </p:sp>
        <p:sp>
          <p:nvSpPr>
            <p:cNvPr id="46" name="Rectangle 4">
              <a:extLst>
                <a:ext uri="{FF2B5EF4-FFF2-40B4-BE49-F238E27FC236}">
                  <a16:creationId xmlns:a16="http://schemas.microsoft.com/office/drawing/2014/main" id="{CEA4B8A1-BCB8-2AC8-BF92-C44332D2BB78}"/>
                </a:ext>
              </a:extLst>
            </p:cNvPr>
            <p:cNvSpPr txBox="1">
              <a:spLocks/>
            </p:cNvSpPr>
            <p:nvPr/>
          </p:nvSpPr>
          <p:spPr bwMode="auto">
            <a:xfrm>
              <a:off x="342960" y="939570"/>
              <a:ext cx="1291906" cy="809053"/>
            </a:xfrm>
            <a:prstGeom prst="rect">
              <a:avLst/>
            </a:prstGeom>
            <a:solidFill>
              <a:srgbClr val="0070C0"/>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marL="0" marR="0" lvl="0" indent="0" algn="ctr" defTabSz="913705" rtl="0" eaLnBrk="1" fontAlgn="base" latinLnBrk="0" hangingPunct="1">
                <a:lnSpc>
                  <a:spcPct val="100000"/>
                </a:lnSpc>
                <a:spcBef>
                  <a:spcPct val="0"/>
                </a:spcBef>
                <a:spcAft>
                  <a:spcPct val="0"/>
                </a:spcAft>
                <a:buClr>
                  <a:srgbClr val="FDA81A"/>
                </a:buClr>
                <a:buSzTx/>
                <a:buFontTx/>
                <a:buNone/>
                <a:tabLst/>
                <a:defRPr/>
              </a:pPr>
              <a:r>
                <a:rPr kumimoji="0" lang="fr-FR" sz="1800" b="1" i="0" u="none" strike="noStrike" kern="0" cap="none" spc="0" normalizeH="0" baseline="0" noProof="0" dirty="0">
                  <a:ln>
                    <a:noFill/>
                  </a:ln>
                  <a:solidFill>
                    <a:srgbClr val="FFFFFF"/>
                  </a:solidFill>
                  <a:effectLst/>
                  <a:uLnTx/>
                  <a:uFillTx/>
                  <a:ea typeface="ＭＳ Ｐゴシック"/>
                  <a:cs typeface="Calibri" pitchFamily="34" charset="0"/>
                </a:rPr>
                <a:t>OBJECTIF</a:t>
              </a:r>
            </a:p>
          </p:txBody>
        </p:sp>
      </p:grpSp>
      <p:sp>
        <p:nvSpPr>
          <p:cNvPr id="63" name="Pentagon 26">
            <a:extLst>
              <a:ext uri="{FF2B5EF4-FFF2-40B4-BE49-F238E27FC236}">
                <a16:creationId xmlns:a16="http://schemas.microsoft.com/office/drawing/2014/main" id="{F25D0751-2ADF-E78C-F5E7-B3B405B18583}"/>
              </a:ext>
            </a:extLst>
          </p:cNvPr>
          <p:cNvSpPr/>
          <p:nvPr/>
        </p:nvSpPr>
        <p:spPr>
          <a:xfrm>
            <a:off x="3119642" y="3503561"/>
            <a:ext cx="7244932" cy="65082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85000"/>
                  </a:schemeClr>
                </a:solidFill>
              </a:rPr>
              <a:t>Réaliser une analyse économique des options de résilience applicables</a:t>
            </a:r>
            <a:endParaRPr kumimoji="0" lang="fr-FR" b="1" i="0" u="none" strike="noStrike" kern="1200" cap="none" spc="0" normalizeH="0" baseline="0" noProof="0" dirty="0">
              <a:ln>
                <a:noFill/>
              </a:ln>
              <a:solidFill>
                <a:schemeClr val="bg1">
                  <a:lumMod val="85000"/>
                </a:schemeClr>
              </a:solidFill>
              <a:effectLst/>
              <a:uLnTx/>
              <a:uFillTx/>
              <a:latin typeface="Roboto" panose="02020603050405020304"/>
              <a:ea typeface="+mn-ea"/>
              <a:cs typeface="+mn-cs"/>
            </a:endParaRPr>
          </a:p>
        </p:txBody>
      </p:sp>
      <p:sp>
        <p:nvSpPr>
          <p:cNvPr id="64" name="Pentagon 36">
            <a:extLst>
              <a:ext uri="{FF2B5EF4-FFF2-40B4-BE49-F238E27FC236}">
                <a16:creationId xmlns:a16="http://schemas.microsoft.com/office/drawing/2014/main" id="{276A0CC8-B2EC-223F-DE3B-00DFC5E31C91}"/>
              </a:ext>
            </a:extLst>
          </p:cNvPr>
          <p:cNvSpPr/>
          <p:nvPr/>
        </p:nvSpPr>
        <p:spPr>
          <a:xfrm>
            <a:off x="3105533" y="2727674"/>
            <a:ext cx="7244932" cy="669828"/>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Identifier les options de résilience pertinentes et les </a:t>
            </a:r>
            <a:r>
              <a:rPr lang="fr-FR" b="1" noProof="0" dirty="0" err="1">
                <a:solidFill>
                  <a:srgbClr val="0070C0"/>
                </a:solidFill>
              </a:rPr>
              <a:t>co</a:t>
            </a:r>
            <a:r>
              <a:rPr lang="fr-FR" b="1" noProof="0" dirty="0">
                <a:solidFill>
                  <a:srgbClr val="0070C0"/>
                </a:solidFill>
              </a:rPr>
              <a:t>-bénéfices associés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6" name="Pentagon 16">
            <a:extLst>
              <a:ext uri="{FF2B5EF4-FFF2-40B4-BE49-F238E27FC236}">
                <a16:creationId xmlns:a16="http://schemas.microsoft.com/office/drawing/2014/main" id="{83922789-6AF1-E000-B400-B29FC70FA092}"/>
              </a:ext>
            </a:extLst>
          </p:cNvPr>
          <p:cNvSpPr/>
          <p:nvPr/>
        </p:nvSpPr>
        <p:spPr>
          <a:xfrm>
            <a:off x="3130659" y="1980949"/>
            <a:ext cx="7219805" cy="65924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Définir les objectifs de résilience climatique</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24" name="Oval 23">
            <a:extLst>
              <a:ext uri="{FF2B5EF4-FFF2-40B4-BE49-F238E27FC236}">
                <a16:creationId xmlns:a16="http://schemas.microsoft.com/office/drawing/2014/main" id="{5908ADA9-2FDF-4437-7DF0-6794F3780066}"/>
              </a:ext>
            </a:extLst>
          </p:cNvPr>
          <p:cNvSpPr>
            <a:spLocks noChangeAspect="1"/>
          </p:cNvSpPr>
          <p:nvPr/>
        </p:nvSpPr>
        <p:spPr>
          <a:xfrm>
            <a:off x="2682223" y="2060695"/>
            <a:ext cx="474155" cy="474155"/>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9770BDB9-F284-0B48-DCB0-C181A5A76D0A}"/>
              </a:ext>
            </a:extLst>
          </p:cNvPr>
          <p:cNvSpPr>
            <a:spLocks noChangeAspect="1"/>
          </p:cNvSpPr>
          <p:nvPr/>
        </p:nvSpPr>
        <p:spPr>
          <a:xfrm>
            <a:off x="2682223" y="2859454"/>
            <a:ext cx="474155" cy="474155"/>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2</a:t>
            </a:r>
          </a:p>
        </p:txBody>
      </p:sp>
      <p:sp>
        <p:nvSpPr>
          <p:cNvPr id="26" name="Oval 25">
            <a:extLst>
              <a:ext uri="{FF2B5EF4-FFF2-40B4-BE49-F238E27FC236}">
                <a16:creationId xmlns:a16="http://schemas.microsoft.com/office/drawing/2014/main" id="{A4663B72-4F0A-4EB8-2837-C1948E4A12F6}"/>
              </a:ext>
            </a:extLst>
          </p:cNvPr>
          <p:cNvSpPr>
            <a:spLocks noChangeAspect="1"/>
          </p:cNvSpPr>
          <p:nvPr/>
        </p:nvSpPr>
        <p:spPr>
          <a:xfrm>
            <a:off x="2685091" y="3578082"/>
            <a:ext cx="474155" cy="474155"/>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30" name="Pentagon 26">
            <a:extLst>
              <a:ext uri="{FF2B5EF4-FFF2-40B4-BE49-F238E27FC236}">
                <a16:creationId xmlns:a16="http://schemas.microsoft.com/office/drawing/2014/main" id="{88091B74-821A-1300-D988-720E3836CBE8}"/>
              </a:ext>
            </a:extLst>
          </p:cNvPr>
          <p:cNvSpPr/>
          <p:nvPr/>
        </p:nvSpPr>
        <p:spPr>
          <a:xfrm>
            <a:off x="3130659" y="4232818"/>
            <a:ext cx="7244933" cy="906396"/>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chemeClr val="bg1">
                    <a:lumMod val="85000"/>
                  </a:schemeClr>
                </a:solidFill>
              </a:rPr>
              <a:t>Combiner les évaluations techniques et économiques afin de hiérarchiser les options de résilience privilégiées en tenant compte des risques et des bénéfices</a:t>
            </a:r>
            <a:endParaRPr kumimoji="0" lang="fr-FR" b="1" i="0" u="none" strike="noStrike" kern="1200" cap="none" spc="0" normalizeH="0" baseline="0" noProof="0" dirty="0">
              <a:ln>
                <a:noFill/>
              </a:ln>
              <a:solidFill>
                <a:schemeClr val="bg1">
                  <a:lumMod val="85000"/>
                </a:schemeClr>
              </a:solidFill>
              <a:effectLst/>
              <a:uLnTx/>
              <a:uFillTx/>
              <a:latin typeface="Roboto" panose="02020603050405020304"/>
              <a:ea typeface="+mn-ea"/>
              <a:cs typeface="+mn-cs"/>
            </a:endParaRPr>
          </a:p>
        </p:txBody>
      </p:sp>
      <p:sp>
        <p:nvSpPr>
          <p:cNvPr id="31" name="Oval 30">
            <a:extLst>
              <a:ext uri="{FF2B5EF4-FFF2-40B4-BE49-F238E27FC236}">
                <a16:creationId xmlns:a16="http://schemas.microsoft.com/office/drawing/2014/main" id="{91343A7C-DE67-4918-E034-5936A921896D}"/>
              </a:ext>
            </a:extLst>
          </p:cNvPr>
          <p:cNvSpPr>
            <a:spLocks noChangeAspect="1"/>
          </p:cNvSpPr>
          <p:nvPr/>
        </p:nvSpPr>
        <p:spPr>
          <a:xfrm>
            <a:off x="2709166" y="4448938"/>
            <a:ext cx="474155" cy="474155"/>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noProof="0" dirty="0">
                <a:solidFill>
                  <a:srgbClr val="FFFFFF"/>
                </a:solidFill>
                <a:latin typeface="Roboto" panose="02020603050405020304"/>
              </a:rPr>
              <a:t>4</a:t>
            </a:r>
            <a:endParaRPr kumimoji="0" lang="fr-FR" b="0" i="0" u="none" strike="noStrike" kern="1200" cap="none" spc="0" normalizeH="0" baseline="0" noProof="0" dirty="0">
              <a:ln>
                <a:noFill/>
              </a:ln>
              <a:solidFill>
                <a:srgbClr val="FFFFFF"/>
              </a:solidFill>
              <a:effectLst/>
              <a:uLnTx/>
              <a:uFillTx/>
              <a:latin typeface="Roboto" panose="02020603050405020304"/>
              <a:ea typeface="+mn-ea"/>
              <a:cs typeface="+mn-cs"/>
            </a:endParaRPr>
          </a:p>
        </p:txBody>
      </p:sp>
      <p:sp>
        <p:nvSpPr>
          <p:cNvPr id="4" name="Left Brace 3">
            <a:extLst>
              <a:ext uri="{FF2B5EF4-FFF2-40B4-BE49-F238E27FC236}">
                <a16:creationId xmlns:a16="http://schemas.microsoft.com/office/drawing/2014/main" id="{82C7B97F-FFCB-7238-2EE0-AF9BCF6C94AC}"/>
              </a:ext>
            </a:extLst>
          </p:cNvPr>
          <p:cNvSpPr/>
          <p:nvPr/>
        </p:nvSpPr>
        <p:spPr>
          <a:xfrm>
            <a:off x="1696454" y="1833342"/>
            <a:ext cx="1461738" cy="3384309"/>
          </a:xfrm>
          <a:prstGeom prst="leftBrace">
            <a:avLst>
              <a:gd name="adj1" fmla="val 14998"/>
              <a:gd name="adj2" fmla="val 74743"/>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5" name="Left Brace 4">
            <a:extLst>
              <a:ext uri="{FF2B5EF4-FFF2-40B4-BE49-F238E27FC236}">
                <a16:creationId xmlns:a16="http://schemas.microsoft.com/office/drawing/2014/main" id="{84B4DC94-C0D4-F94E-8261-AC7D2DBC822B}"/>
              </a:ext>
            </a:extLst>
          </p:cNvPr>
          <p:cNvSpPr/>
          <p:nvPr/>
        </p:nvSpPr>
        <p:spPr>
          <a:xfrm rot="10800000">
            <a:off x="10263828" y="1980949"/>
            <a:ext cx="474155" cy="1416553"/>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7" name="TextBox 6">
            <a:extLst>
              <a:ext uri="{FF2B5EF4-FFF2-40B4-BE49-F238E27FC236}">
                <a16:creationId xmlns:a16="http://schemas.microsoft.com/office/drawing/2014/main" id="{90F61A03-30BD-96CB-20E0-93735AC07501}"/>
              </a:ext>
            </a:extLst>
          </p:cNvPr>
          <p:cNvSpPr txBox="1"/>
          <p:nvPr/>
        </p:nvSpPr>
        <p:spPr>
          <a:xfrm>
            <a:off x="10669283" y="2227560"/>
            <a:ext cx="1651870" cy="923330"/>
          </a:xfrm>
          <a:prstGeom prst="rect">
            <a:avLst/>
          </a:prstGeom>
          <a:noFill/>
        </p:spPr>
        <p:txBody>
          <a:bodyPr wrap="square">
            <a:spAutoFit/>
          </a:bodyPr>
          <a:lstStyle/>
          <a:p>
            <a:r>
              <a:rPr lang="fr-FR" b="1" u="sng" noProof="0" dirty="0"/>
              <a:t>Identifier</a:t>
            </a:r>
            <a:r>
              <a:rPr lang="fr-FR" b="1" noProof="0" dirty="0"/>
              <a:t> les solutions d’adaptation</a:t>
            </a:r>
          </a:p>
        </p:txBody>
      </p:sp>
      <p:sp>
        <p:nvSpPr>
          <p:cNvPr id="8" name="TextBox 7">
            <a:extLst>
              <a:ext uri="{FF2B5EF4-FFF2-40B4-BE49-F238E27FC236}">
                <a16:creationId xmlns:a16="http://schemas.microsoft.com/office/drawing/2014/main" id="{51B2B951-3280-592B-6566-6DF850043E5A}"/>
              </a:ext>
            </a:extLst>
          </p:cNvPr>
          <p:cNvSpPr txBox="1"/>
          <p:nvPr/>
        </p:nvSpPr>
        <p:spPr>
          <a:xfrm>
            <a:off x="10669283" y="3632653"/>
            <a:ext cx="1651870" cy="1200329"/>
          </a:xfrm>
          <a:prstGeom prst="rect">
            <a:avLst/>
          </a:prstGeom>
          <a:noFill/>
        </p:spPr>
        <p:txBody>
          <a:bodyPr wrap="square">
            <a:spAutoFit/>
          </a:bodyPr>
          <a:lstStyle/>
          <a:p>
            <a:r>
              <a:rPr lang="fr-FR" b="1" u="sng" noProof="0" dirty="0">
                <a:solidFill>
                  <a:schemeClr val="bg1">
                    <a:lumMod val="85000"/>
                  </a:schemeClr>
                </a:solidFill>
              </a:rPr>
              <a:t>Analyser et hiérarchiser </a:t>
            </a:r>
            <a:r>
              <a:rPr lang="fr-FR" b="1" noProof="0" dirty="0">
                <a:solidFill>
                  <a:schemeClr val="bg1">
                    <a:lumMod val="85000"/>
                  </a:schemeClr>
                </a:solidFill>
              </a:rPr>
              <a:t>les solutions d’adaptation</a:t>
            </a:r>
          </a:p>
        </p:txBody>
      </p:sp>
      <p:sp>
        <p:nvSpPr>
          <p:cNvPr id="11" name="Left Brace 10">
            <a:extLst>
              <a:ext uri="{FF2B5EF4-FFF2-40B4-BE49-F238E27FC236}">
                <a16:creationId xmlns:a16="http://schemas.microsoft.com/office/drawing/2014/main" id="{C92754EB-01D1-1DD9-0A8D-30C52B3593CD}"/>
              </a:ext>
            </a:extLst>
          </p:cNvPr>
          <p:cNvSpPr/>
          <p:nvPr/>
        </p:nvSpPr>
        <p:spPr>
          <a:xfrm rot="10800000">
            <a:off x="10284298" y="3428439"/>
            <a:ext cx="453684" cy="1789211"/>
          </a:xfrm>
          <a:prstGeom prst="leftBrace">
            <a:avLst>
              <a:gd name="adj1" fmla="val 14998"/>
              <a:gd name="adj2" fmla="val 51201"/>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6" name="image9.png">
            <a:extLst>
              <a:ext uri="{FF2B5EF4-FFF2-40B4-BE49-F238E27FC236}">
                <a16:creationId xmlns:a16="http://schemas.microsoft.com/office/drawing/2014/main" id="{F3F8D80E-41FC-02C0-8E0D-51C8339F7F6D}"/>
              </a:ext>
            </a:extLst>
          </p:cNvPr>
          <p:cNvPicPr/>
          <p:nvPr/>
        </p:nvPicPr>
        <p:blipFill>
          <a:blip r:embed="rId3"/>
          <a:srcRect l="25792" r="50502" b="37135"/>
          <a:stretch/>
        </p:blipFill>
        <p:spPr>
          <a:xfrm>
            <a:off x="323222" y="1770962"/>
            <a:ext cx="1423188" cy="3125293"/>
          </a:xfrm>
          <a:prstGeom prst="rect">
            <a:avLst/>
          </a:prstGeom>
          <a:ln/>
        </p:spPr>
      </p:pic>
      <p:pic>
        <p:nvPicPr>
          <p:cNvPr id="20" name="Picture 19" descr="A diagram of a project&#10;&#10;Description automatically generated">
            <a:extLst>
              <a:ext uri="{FF2B5EF4-FFF2-40B4-BE49-F238E27FC236}">
                <a16:creationId xmlns:a16="http://schemas.microsoft.com/office/drawing/2014/main" id="{2528FC91-9B98-E548-806B-022F771039A7}"/>
              </a:ext>
            </a:extLst>
          </p:cNvPr>
          <p:cNvPicPr>
            <a:picLocks noChangeAspect="1"/>
          </p:cNvPicPr>
          <p:nvPr/>
        </p:nvPicPr>
        <p:blipFill rotWithShape="1">
          <a:blip r:embed="rId4">
            <a:extLst>
              <a:ext uri="{28A0092B-C50C-407E-A947-70E740481C1C}">
                <a14:useLocalDpi xmlns:a14="http://schemas.microsoft.com/office/drawing/2010/main" val="0"/>
              </a:ext>
            </a:extLst>
          </a:blip>
          <a:srcRect l="27463" t="3030" r="47496" b="40706"/>
          <a:stretch/>
        </p:blipFill>
        <p:spPr>
          <a:xfrm>
            <a:off x="132096" y="1770960"/>
            <a:ext cx="1745536" cy="3125294"/>
          </a:xfrm>
          <a:prstGeom prst="rect">
            <a:avLst/>
          </a:prstGeom>
        </p:spPr>
      </p:pic>
    </p:spTree>
    <p:extLst>
      <p:ext uri="{BB962C8B-B14F-4D97-AF65-F5344CB8AC3E}">
        <p14:creationId xmlns:p14="http://schemas.microsoft.com/office/powerpoint/2010/main" val="3678269469"/>
      </p:ext>
    </p:extLst>
  </p:cSld>
  <p:clrMapOvr>
    <a:masterClrMapping/>
  </p:clrMapOvr>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2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5.xml><?xml version="1.0" encoding="utf-8"?>
<a:theme xmlns:a="http://schemas.openxmlformats.org/drawingml/2006/main" name="3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056066-AA2E-4512-86A4-A36BF2323289}">
  <ds:schemaRefs>
    <ds:schemaRef ds:uri="http://schemas.microsoft.com/sharepoint/v3/contenttype/forms"/>
  </ds:schemaRefs>
</ds:datastoreItem>
</file>

<file path=customXml/itemProps2.xml><?xml version="1.0" encoding="utf-8"?>
<ds:datastoreItem xmlns:ds="http://schemas.openxmlformats.org/officeDocument/2006/customXml" ds:itemID="{57FC080B-2603-411C-A67C-AB391BA03057}">
  <ds:schemaRefs>
    <ds:schemaRef ds:uri="4a7c66f2-a5f2-44bb-9a9e-d36cd8c8f011"/>
    <ds:schemaRef ds:uri="aed55413-c639-4f94-a414-c6861d92c4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b42c7f96-0f7e-49c0-b65b-ade9c04097cc"/>
    <ds:schemaRef ds:uri="8f0f3a4f-4b99-4597-aac2-29a0a3a93172"/>
  </ds:schemaRefs>
</ds:datastoreItem>
</file>

<file path=customXml/itemProps3.xml><?xml version="1.0" encoding="utf-8"?>
<ds:datastoreItem xmlns:ds="http://schemas.openxmlformats.org/officeDocument/2006/customXml" ds:itemID="{4B389E50-A152-48DF-918F-D705B04D6986}"/>
</file>

<file path=docProps/app.xml><?xml version="1.0" encoding="utf-8"?>
<Properties xmlns="http://schemas.openxmlformats.org/officeDocument/2006/extended-properties" xmlns:vt="http://schemas.openxmlformats.org/officeDocument/2006/docPropsVTypes">
  <TotalTime>0</TotalTime>
  <Words>6955</Words>
  <Application>Microsoft Office PowerPoint</Application>
  <PresentationFormat>Widescreen</PresentationFormat>
  <Paragraphs>797</Paragraphs>
  <Slides>48</Slides>
  <Notes>46</Notes>
  <HiddenSlides>0</HiddenSlides>
  <MMClips>0</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48</vt:i4>
      </vt:variant>
    </vt:vector>
  </HeadingPairs>
  <TitlesOfParts>
    <vt:vector size="68" baseType="lpstr">
      <vt:lpstr>ＭＳ Ｐゴシック</vt:lpstr>
      <vt:lpstr>-apple-system</vt:lpstr>
      <vt:lpstr>Aptos</vt:lpstr>
      <vt:lpstr>Arial</vt:lpstr>
      <vt:lpstr>Bookman Old Style</vt:lpstr>
      <vt:lpstr>Calibri</vt:lpstr>
      <vt:lpstr>Courier New</vt:lpstr>
      <vt:lpstr>Gill Sans MT</vt:lpstr>
      <vt:lpstr>Roboto</vt:lpstr>
      <vt:lpstr>Roboto Light</vt:lpstr>
      <vt:lpstr>Segoe UI</vt:lpstr>
      <vt:lpstr>Symbol</vt:lpstr>
      <vt:lpstr>Times New Roman</vt:lpstr>
      <vt:lpstr>Wingdings</vt:lpstr>
      <vt:lpstr>Zapf Dingbats</vt:lpstr>
      <vt:lpstr>ThemeGCA_new</vt:lpstr>
      <vt:lpstr>ThemeGCA_new_withnumbers</vt:lpstr>
      <vt:lpstr>1_ThemeGCA_new</vt:lpstr>
      <vt:lpstr>2_ThemeGCA_new</vt:lpstr>
      <vt:lpstr>3_ThemeGCA_new</vt:lpstr>
      <vt:lpstr>Masterclass sur les Partenariats Public-Privé pour des Infrastructures Résilientes au Changement Climatique</vt:lpstr>
      <vt:lpstr>Module 3 – Identification et Hiérarchisation des Options d’Adaptation et de Résilience Face au Changement Climatique</vt:lpstr>
      <vt:lpstr>Plan du Module</vt:lpstr>
      <vt:lpstr>Plan du Module</vt:lpstr>
      <vt:lpstr>PowerPoint Presentation</vt:lpstr>
      <vt:lpstr>Qu’est-ce qu’une Solution d’Adaptation?</vt:lpstr>
      <vt:lpstr>Identification et évaluation des options de résilience</vt:lpstr>
      <vt:lpstr>Plan du Module</vt:lpstr>
      <vt:lpstr>Identifier les solutions d’adaptation</vt:lpstr>
      <vt:lpstr>Définir l’objectif de résilience climatique</vt:lpstr>
      <vt:lpstr>Identifier des solutions d’adaptation applicables</vt:lpstr>
      <vt:lpstr>Approches de l’Adaptation</vt:lpstr>
      <vt:lpstr>Catégories de Solutions</vt:lpstr>
      <vt:lpstr>Identifier les solutions d’adaptation applicables</vt:lpstr>
      <vt:lpstr>PowerPoint Presentation</vt:lpstr>
      <vt:lpstr>Suggestion : Lier les co-bénéfices des options de résilience aux ODD</vt:lpstr>
      <vt:lpstr>Identifier les solutions d’adaptation applicables</vt:lpstr>
      <vt:lpstr>Exemple d’identification de solutions – Port de Banjul, Gambie</vt:lpstr>
      <vt:lpstr>Exemple d’identification de solutions – Port de Banjul, Gambie</vt:lpstr>
      <vt:lpstr>Exemple d’identification de solutions – Port de Banjul, Gambie</vt:lpstr>
      <vt:lpstr>Plan du Module</vt:lpstr>
      <vt:lpstr>Un autre type d’infrastructure…</vt:lpstr>
      <vt:lpstr>Une approche différente… Les Solutions Fondées sur la Nature (SfN)</vt:lpstr>
      <vt:lpstr>Solutions Fondées sur la Nature (SfN)</vt:lpstr>
      <vt:lpstr>Étapes de l’Approche Fondée sur la Nature</vt:lpstr>
      <vt:lpstr>Avantages et inconvénients des infrastructures grises par rapport aux Solutions Fondées sur la Nature</vt:lpstr>
      <vt:lpstr>Valeur ajoutée potentielle / co-bénéfices des Solutions Fondées sur la Nature</vt:lpstr>
      <vt:lpstr>Exemple : Solutions Urbaines Fondées sur la Nature pour réduire le risque d’inondation et renforcer la résilience dans la Ville de Kigali, Rwanda</vt:lpstr>
      <vt:lpstr>Exemple: Kigali, Rwanda</vt:lpstr>
      <vt:lpstr>Etude de cas : Amélioration des écosystèmes de zones humides riveraines</vt:lpstr>
      <vt:lpstr>Plan</vt:lpstr>
      <vt:lpstr>Analyser les solutions d’adaptation</vt:lpstr>
      <vt:lpstr>PowerPoint Presentation</vt:lpstr>
      <vt:lpstr>Réaliser une analyse économique des options de résilience applicables – Analyse Coûts-Bénéfices</vt:lpstr>
      <vt:lpstr>Hiérarchiser les options de résilience préférées</vt:lpstr>
      <vt:lpstr>Cependant, ce n’est pas nécessairement le seul critère pour hiérarchiser les options différentes …</vt:lpstr>
      <vt:lpstr>Calcul financier des co-Bénéfices</vt:lpstr>
      <vt:lpstr>Évaluation qualitative des co-bénéfices</vt:lpstr>
      <vt:lpstr>Quelques points clés à retenir concernant les options d’adaptation</vt:lpstr>
      <vt:lpstr>Plan</vt:lpstr>
      <vt:lpstr>Pourquoi impliquer les parties prenantes?</vt:lpstr>
      <vt:lpstr>Comment engager les parties prenantes ?</vt:lpstr>
      <vt:lpstr>Intégration de l’usager</vt:lpstr>
      <vt:lpstr>Questions de discussion</vt:lpstr>
      <vt:lpstr>Récapitulatif du Module</vt:lpstr>
      <vt:lpstr>Solutions d’adaptation : Vue d’ensemble</vt:lpstr>
      <vt:lpstr>Récapitulatif du Module 3 – Identification et hiérarchisation des options d’adaptation et de résilience climatique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Scaling Up GCA Climate-Resilient Infrastructure Masterclass</dc:title>
  <dc:creator>Laura Bergsma</dc:creator>
  <cp:lastModifiedBy>Aikaterina Myserli</cp:lastModifiedBy>
  <cp:revision>10</cp:revision>
  <cp:lastPrinted>2025-04-17T10:38:01Z</cp:lastPrinted>
  <dcterms:modified xsi:type="dcterms:W3CDTF">2026-05-18T10:03:56Z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